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2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EFF"/>
    <a:srgbClr val="FFFF57"/>
    <a:srgbClr val="FFB047"/>
    <a:srgbClr val="47FF9A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364" autoAdjust="0"/>
  </p:normalViewPr>
  <p:slideViewPr>
    <p:cSldViewPr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00B54CC-91D7-4F86-9C4F-2E17401F4CF0}" type="datetimeFigureOut">
              <a:rPr lang="fa-IR" smtClean="0"/>
              <a:t>29/09/1441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D17F900-B2D0-41EE-9749-2DAE88D1CE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923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7F900-B2D0-41EE-9749-2DAE88D1CE0D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66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3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81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46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91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6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21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99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2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7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5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5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3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4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5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0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56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1836" r="1852" b="2264"/>
          <a:stretch/>
        </p:blipFill>
        <p:spPr bwMode="auto">
          <a:xfrm>
            <a:off x="6384035" y="1613556"/>
            <a:ext cx="3657600" cy="478301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12" y="256336"/>
            <a:ext cx="5001323" cy="7811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60333" y="2114191"/>
            <a:ext cx="2814761" cy="72008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  <a:t>جغرافیای ایران</a:t>
            </a:r>
            <a:endParaRPr lang="en-US" sz="3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20398" y="3205240"/>
            <a:ext cx="1094629" cy="72008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2000" b="1" dirty="0" smtClean="0">
                <a:latin typeface="Vazir" panose="020B0603030804020204" pitchFamily="34" charset="-78"/>
                <a:cs typeface="B Nazanin" panose="00000400000000000000" pitchFamily="2" charset="-78"/>
              </a:rPr>
              <a:t>درس 2</a:t>
            </a:r>
            <a:endParaRPr lang="en-US" sz="2000" b="1" dirty="0"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43472" y="4005064"/>
            <a:ext cx="4248472" cy="72008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2400" dirty="0" smtClean="0">
                <a:latin typeface="Vazir" panose="020B0603030804020204" pitchFamily="34" charset="-78"/>
                <a:cs typeface="Vazir" panose="020B0603030804020204" pitchFamily="34" charset="-78"/>
              </a:rPr>
              <a:t>روش مطالعه در جغرافیا</a:t>
            </a:r>
            <a:endParaRPr lang="en-US" sz="2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16988" y="5282543"/>
            <a:ext cx="2658105" cy="72008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sz="2000" dirty="0">
                <a:latin typeface="Vazir" panose="020B0603030804020204" pitchFamily="34" charset="-78"/>
                <a:cs typeface="Vazir" panose="020B0603030804020204" pitchFamily="34" charset="-78"/>
              </a:rPr>
              <a:t>تهیه کننده:علی خضری</a:t>
            </a:r>
            <a:endParaRPr lang="en-US" sz="20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196" y="6165304"/>
            <a:ext cx="628607" cy="62860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996" y="6168511"/>
            <a:ext cx="628607" cy="6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931" y="1052736"/>
            <a:ext cx="10344283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latin typeface="Vazir" panose="020B0603030804020204" pitchFamily="34" charset="-78"/>
                <a:cs typeface="B Nazanin" panose="00000400000000000000" pitchFamily="2" charset="-78"/>
              </a:rPr>
              <a:t>در درس گذشته دانستیم که در محیط جغرافیایی، اجزاء و عوامل محیطی در ارتباط با یکدیگر، عمل می کند؛ به همین دلیل جغرافی دانان با به کارگیری دید ترکیبی به مطالعه محیط می پردازند و به حل مسائل محیطی، اقدام می کنند؛ ابزارها و شیوه هایی که به </a:t>
            </a:r>
            <a:r>
              <a:rPr lang="fa-IR" sz="2400" b="1" dirty="0" smtClean="0">
                <a:latin typeface="Vazir" panose="020B0603030804020204" pitchFamily="34" charset="-78"/>
                <a:cs typeface="B Nazanin" panose="00000400000000000000" pitchFamily="2" charset="-78"/>
              </a:rPr>
              <a:t>جغرافی دانان </a:t>
            </a:r>
            <a:r>
              <a:rPr lang="fa-IR" sz="2400" b="1" dirty="0">
                <a:latin typeface="Vazir" panose="020B0603030804020204" pitchFamily="34" charset="-78"/>
                <a:cs typeface="B Nazanin" panose="00000400000000000000" pitchFamily="2" charset="-78"/>
              </a:rPr>
              <a:t>کمک می کند تا بررسی های لازم را انجام داده و راه حل هایی مناسب پیشنهاد دهند.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63121" y="95072"/>
            <a:ext cx="2443904" cy="693439"/>
            <a:chOff x="6214797" y="334370"/>
            <a:chExt cx="1915924" cy="1702633"/>
          </a:xfrm>
        </p:grpSpPr>
        <p:sp>
          <p:nvSpPr>
            <p:cNvPr id="9" name="Flowchart: Terminator 8"/>
            <p:cNvSpPr/>
            <p:nvPr/>
          </p:nvSpPr>
          <p:spPr>
            <a:xfrm>
              <a:off x="6214797" y="334370"/>
              <a:ext cx="1915924" cy="1702633"/>
            </a:xfrm>
            <a:prstGeom prst="flowChartTerminator">
              <a:avLst/>
            </a:prstGeom>
            <a:solidFill>
              <a:srgbClr val="FF9201"/>
            </a:solidFill>
            <a:ln w="215900" cap="flat" cmpd="sng" algn="ctr">
              <a:noFill/>
              <a:prstDash val="solid"/>
              <a:round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61067" y="467771"/>
              <a:ext cx="823384" cy="1435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fa-IR" sz="3200" b="1" kern="0" dirty="0" smtClean="0">
                  <a:solidFill>
                    <a:schemeClr val="bg1"/>
                  </a:solidFill>
                  <a:latin typeface="Calibri" panose="020F0502020204030204"/>
                  <a:cs typeface="B Nazanin" panose="00000400000000000000" pitchFamily="2" charset="-78"/>
                </a:rPr>
                <a:t>مقدمه</a:t>
              </a:r>
              <a:endParaRPr lang="fa-IR" sz="2800" b="1" kern="0" dirty="0">
                <a:solidFill>
                  <a:schemeClr val="bg1"/>
                </a:solidFill>
                <a:latin typeface="Calibri" panose="020F0502020204030204"/>
                <a:cs typeface="B Nazanin" panose="00000400000000000000" pitchFamily="2" charset="-78"/>
              </a:endParaRPr>
            </a:p>
          </p:txBody>
        </p:sp>
      </p:grpSp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186" y="6211353"/>
            <a:ext cx="628607" cy="628607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196" y="6165304"/>
            <a:ext cx="628607" cy="628607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996" y="6168511"/>
            <a:ext cx="628607" cy="6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9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35760" y="95072"/>
            <a:ext cx="4320480" cy="693439"/>
            <a:chOff x="5487782" y="334370"/>
            <a:chExt cx="3387085" cy="1702633"/>
          </a:xfrm>
        </p:grpSpPr>
        <p:sp>
          <p:nvSpPr>
            <p:cNvPr id="3" name="Flowchart: Terminator 2"/>
            <p:cNvSpPr/>
            <p:nvPr/>
          </p:nvSpPr>
          <p:spPr>
            <a:xfrm>
              <a:off x="5487782" y="334370"/>
              <a:ext cx="3387085" cy="1702633"/>
            </a:xfrm>
            <a:prstGeom prst="flowChartTerminator">
              <a:avLst/>
            </a:prstGeom>
            <a:solidFill>
              <a:srgbClr val="FF9201"/>
            </a:solidFill>
            <a:ln w="215900" cap="flat" cmpd="sng" algn="ctr">
              <a:noFill/>
              <a:prstDash val="solid"/>
              <a:round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697675" y="467771"/>
              <a:ext cx="2967299" cy="1435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fa-IR" sz="3200" b="1" kern="0" dirty="0">
                  <a:solidFill>
                    <a:schemeClr val="bg1"/>
                  </a:solidFill>
                  <a:latin typeface="Calibri" panose="020F0502020204030204"/>
                  <a:cs typeface="B Nazanin" panose="00000400000000000000" pitchFamily="2" charset="-78"/>
                </a:rPr>
                <a:t>سؤالات کلیدی در جغرافیا</a:t>
              </a:r>
              <a:endParaRPr lang="fa-IR" sz="2800" b="1" kern="0" dirty="0">
                <a:solidFill>
                  <a:schemeClr val="bg1"/>
                </a:solidFill>
                <a:latin typeface="Calibri" panose="020F0502020204030204"/>
                <a:cs typeface="B Nazanin" panose="00000400000000000000" pitchFamily="2" charset="-78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10161545" y="1481973"/>
            <a:ext cx="1932445" cy="1938992"/>
          </a:xfrm>
          <a:prstGeom prst="rect">
            <a:avLst/>
          </a:prstGeom>
          <a:solidFill>
            <a:srgbClr val="1D9EFF"/>
          </a:solidFill>
        </p:spPr>
        <p:txBody>
          <a:bodyPr wrap="square" rtlCol="1">
            <a:spAutoFit/>
          </a:bodyPr>
          <a:lstStyle/>
          <a:p>
            <a:pPr lvl="0" algn="justLow" defTabSz="914363" rtl="1">
              <a:defRPr/>
            </a:pPr>
            <a:r>
              <a:rPr lang="fa-IR" sz="2000" kern="0" dirty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سؤال </a:t>
            </a:r>
            <a:r>
              <a:rPr lang="fa-IR" sz="2000" kern="0" dirty="0">
                <a:latin typeface="Tw Cen MT" panose="020B0602020104020603"/>
                <a:cs typeface="B Nazanin" panose="00000400000000000000" pitchFamily="2" charset="-78"/>
              </a:rPr>
              <a:t>کجا</a:t>
            </a:r>
            <a:r>
              <a:rPr lang="fa-IR" sz="2000" kern="0" dirty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، با رکن اساسی جغرافیا یعنی مکان وقوع پدیده ها سروکار دارد. این اتفاق در کجا رخ داده است؟ (جنوب</a:t>
            </a:r>
            <a:r>
              <a:rPr lang="en-US" sz="2000" kern="0" dirty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 </a:t>
            </a:r>
            <a:r>
              <a:rPr lang="fa-IR" sz="2000" kern="0" dirty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و غرب کشور</a:t>
            </a:r>
            <a:r>
              <a:rPr lang="en-US" sz="2000" kern="0" dirty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(</a:t>
            </a:r>
            <a:r>
              <a:rPr lang="fa-IR" sz="2000" kern="0" dirty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.</a:t>
            </a:r>
            <a:endParaRPr lang="en-US" sz="2000" kern="0" dirty="0">
              <a:solidFill>
                <a:prstClr val="black"/>
              </a:solidFill>
              <a:latin typeface="Tw Cen MT" panose="020B0602020104020603"/>
              <a:cs typeface="B Nazanin" panose="00000400000000000000" pitchFamily="2" charset="-78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0" y="782773"/>
            <a:ext cx="119890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latin typeface="Vazir" panose="020B0603030804020204" pitchFamily="34" charset="-78"/>
                <a:cs typeface="B Nazanin" panose="00000400000000000000" pitchFamily="2" charset="-78"/>
              </a:rPr>
              <a:t>جهت تفهیم نحوه به کارگیری سؤالات جغرافیا، فرض کنید با پدیده های </a:t>
            </a:r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گرد و غبار (ریزگردها) </a:t>
            </a:r>
            <a:r>
              <a:rPr lang="fa-IR" sz="2400" b="1" dirty="0">
                <a:latin typeface="Vazir" panose="020B0603030804020204" pitchFamily="34" charset="-78"/>
                <a:cs typeface="B Nazanin" panose="00000400000000000000" pitchFamily="2" charset="-78"/>
              </a:rPr>
              <a:t>مواجه شده اید: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229100" y="4502738"/>
            <a:ext cx="1932445" cy="2246769"/>
          </a:xfrm>
          <a:prstGeom prst="rect">
            <a:avLst/>
          </a:prstGeom>
          <a:solidFill>
            <a:srgbClr val="8BE1FF"/>
          </a:solidFill>
        </p:spPr>
        <p:txBody>
          <a:bodyPr wrap="square" rtlCol="1">
            <a:spAutoFit/>
          </a:bodyPr>
          <a:lstStyle/>
          <a:p>
            <a:pPr algn="justLow" defTabSz="914363" rtl="1">
              <a:defRPr/>
            </a:pPr>
            <a:r>
              <a:rPr lang="fa-IR" sz="2000" kern="0" dirty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سؤال </a:t>
            </a:r>
            <a:r>
              <a:rPr lang="fa-IR" sz="2000" kern="0" dirty="0">
                <a:latin typeface="Tw Cen MT" panose="020B0602020104020603"/>
                <a:cs typeface="B Nazanin" panose="00000400000000000000" pitchFamily="2" charset="-78"/>
              </a:rPr>
              <a:t>چه چیز</a:t>
            </a:r>
            <a:r>
              <a:rPr lang="fa-IR" sz="2000" kern="0" dirty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، بر ماهیت هر پدیده یا مسئله، دلالت دارد؛ مثال: چه اتفاقی رخ داده است؟ (وجود ریزگردهای بیش از حد مجاز در هوا).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36085" y="4466020"/>
            <a:ext cx="2364493" cy="2246769"/>
          </a:xfrm>
          <a:prstGeom prst="rect">
            <a:avLst/>
          </a:prstGeom>
          <a:solidFill>
            <a:srgbClr val="FF5757"/>
          </a:solidFill>
        </p:spPr>
        <p:txBody>
          <a:bodyPr wrap="square" rtlCol="1">
            <a:spAutoFit/>
          </a:bodyPr>
          <a:lstStyle/>
          <a:p>
            <a:pPr algn="justLow" defTabSz="914363" rtl="1">
              <a:defRPr/>
            </a:pPr>
            <a:r>
              <a:rPr lang="fa-IR" sz="2000" kern="0" dirty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سؤال </a:t>
            </a:r>
            <a:r>
              <a:rPr lang="fa-IR" sz="2000" kern="0" dirty="0">
                <a:latin typeface="Tw Cen MT" panose="020B0602020104020603"/>
                <a:cs typeface="B Nazanin" panose="00000400000000000000" pitchFamily="2" charset="-78"/>
              </a:rPr>
              <a:t>چطور</a:t>
            </a:r>
            <a:r>
              <a:rPr lang="fa-IR" sz="2000" kern="0" dirty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، به بررسی سیر تکوین و تحول پدیده می پردازد. زمینه های به وجودآورنده این پدیده چیست؟ (قطع درختان، از بین رفتن دریاچه ها، باتلاق ها، واحه ها و</a:t>
            </a:r>
            <a:r>
              <a:rPr lang="fa-IR" sz="2000" kern="0" dirty="0" smtClean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…)</a:t>
            </a:r>
            <a:endParaRPr lang="fa-IR" sz="2000" kern="0" dirty="0">
              <a:solidFill>
                <a:prstClr val="black"/>
              </a:solidFill>
              <a:latin typeface="Tw Cen MT" panose="020B0602020104020603"/>
              <a:cs typeface="B Nazanin" panose="00000400000000000000" pitchFamily="2" charset="-7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749791" y="1521437"/>
            <a:ext cx="3034068" cy="1938992"/>
          </a:xfrm>
          <a:prstGeom prst="rect">
            <a:avLst/>
          </a:prstGeom>
          <a:solidFill>
            <a:srgbClr val="FFB047"/>
          </a:solidFill>
        </p:spPr>
        <p:txBody>
          <a:bodyPr wrap="square" rtlCol="1">
            <a:spAutoFit/>
          </a:bodyPr>
          <a:lstStyle/>
          <a:p>
            <a:pPr algn="justLow" defTabSz="914363" rtl="1">
              <a:defRPr/>
            </a:pPr>
            <a:r>
              <a:rPr lang="fa-IR" sz="2000" kern="0" dirty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سؤال </a:t>
            </a:r>
            <a:r>
              <a:rPr lang="fa-IR" sz="2000" kern="0" dirty="0">
                <a:latin typeface="Tw Cen MT" panose="020B0602020104020603"/>
                <a:cs typeface="B Nazanin" panose="00000400000000000000" pitchFamily="2" charset="-78"/>
              </a:rPr>
              <a:t>چه کسی </a:t>
            </a:r>
            <a:r>
              <a:rPr lang="fa-IR" sz="2000" kern="0" dirty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یا </a:t>
            </a:r>
            <a:r>
              <a:rPr lang="fa-IR" sz="2000" kern="0" dirty="0">
                <a:latin typeface="Tw Cen MT" panose="020B0602020104020603"/>
                <a:cs typeface="B Nazanin" panose="00000400000000000000" pitchFamily="2" charset="-78"/>
              </a:rPr>
              <a:t>چه کسانی</a:t>
            </a:r>
            <a:r>
              <a:rPr lang="fa-IR" sz="2000" kern="0" dirty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، انسان و روابط متقابل او را با محیط، مورد توجه قرار می دهد. چه کسانی یا کدام فعالیت ها و برنامه های انسانی در این پدیده اثر داشته است؟ (بی توجهی به تثبیت </a:t>
            </a:r>
            <a:r>
              <a:rPr lang="fa-IR" sz="2000" kern="0" dirty="0" smtClean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خاک).</a:t>
            </a:r>
            <a:endParaRPr lang="fa-IR" sz="2000" kern="0" dirty="0">
              <a:solidFill>
                <a:prstClr val="black"/>
              </a:solidFill>
              <a:latin typeface="Tw Cen MT" panose="020B0602020104020603"/>
              <a:cs typeface="B Nazanin" panose="00000400000000000000" pitchFamily="2" charset="-78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254398" y="1525142"/>
            <a:ext cx="1932445" cy="1938992"/>
          </a:xfrm>
          <a:prstGeom prst="rect">
            <a:avLst/>
          </a:prstGeom>
          <a:solidFill>
            <a:srgbClr val="47FF9A"/>
          </a:solidFill>
        </p:spPr>
        <p:txBody>
          <a:bodyPr wrap="square" rtlCol="1">
            <a:spAutoFit/>
          </a:bodyPr>
          <a:lstStyle/>
          <a:p>
            <a:pPr algn="justLow" defTabSz="914363" rtl="1">
              <a:defRPr/>
            </a:pPr>
            <a:r>
              <a:rPr lang="fa-IR" sz="2000" kern="0" dirty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سؤال </a:t>
            </a:r>
            <a:r>
              <a:rPr lang="fa-IR" sz="2000" kern="0" dirty="0">
                <a:latin typeface="Tw Cen MT" panose="020B0602020104020603"/>
                <a:cs typeface="B Nazanin" panose="00000400000000000000" pitchFamily="2" charset="-78"/>
              </a:rPr>
              <a:t>چرا</a:t>
            </a:r>
            <a:r>
              <a:rPr lang="fa-IR" sz="2000" kern="0" dirty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، به علت وقوع پدیده می پردازد. چرا این پدیده به وجود آمده است؟ (تداوم خشکسالی در سال های اخیر).</a:t>
            </a:r>
            <a:endParaRPr lang="fa-IR" sz="2000" kern="0" dirty="0">
              <a:solidFill>
                <a:prstClr val="black"/>
              </a:solidFill>
              <a:latin typeface="Tw Cen MT" panose="020B0602020104020603"/>
              <a:cs typeface="B Nazanin" panose="00000400000000000000" pitchFamily="2" charset="-78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295800" y="4495661"/>
            <a:ext cx="1932445" cy="1631216"/>
          </a:xfrm>
          <a:prstGeom prst="rect">
            <a:avLst/>
          </a:prstGeom>
          <a:solidFill>
            <a:srgbClr val="FFFF57"/>
          </a:solidFill>
        </p:spPr>
        <p:txBody>
          <a:bodyPr wrap="square" rtlCol="1">
            <a:spAutoFit/>
          </a:bodyPr>
          <a:lstStyle/>
          <a:p>
            <a:pPr algn="justLow" defTabSz="914363" rtl="1">
              <a:defRPr/>
            </a:pPr>
            <a:r>
              <a:rPr lang="fa-IR" sz="2000" kern="0" dirty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سؤال </a:t>
            </a:r>
            <a:r>
              <a:rPr lang="fa-IR" sz="2000" kern="0" dirty="0">
                <a:latin typeface="Tw Cen MT" panose="020B0602020104020603"/>
                <a:cs typeface="B Nazanin" panose="00000400000000000000" pitchFamily="2" charset="-78"/>
              </a:rPr>
              <a:t>چه موقع</a:t>
            </a:r>
            <a:r>
              <a:rPr lang="fa-IR" sz="2000" kern="0" dirty="0">
                <a:solidFill>
                  <a:prstClr val="black"/>
                </a:solidFill>
                <a:latin typeface="Tw Cen MT" panose="020B0602020104020603"/>
                <a:cs typeface="B Nazanin" panose="00000400000000000000" pitchFamily="2" charset="-78"/>
              </a:rPr>
              <a:t>، بر روند زمانی موضوعات می پردازد. چه زمانی این پدیده، شدت می یابد؟ (فصل گرم سال).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10031889" y="3481719"/>
            <a:ext cx="2044022" cy="928913"/>
            <a:chOff x="10031889" y="3481719"/>
            <a:chExt cx="2044022" cy="928913"/>
          </a:xfrm>
        </p:grpSpPr>
        <p:grpSp>
          <p:nvGrpSpPr>
            <p:cNvPr id="100" name="Group 99"/>
            <p:cNvGrpSpPr/>
            <p:nvPr/>
          </p:nvGrpSpPr>
          <p:grpSpPr>
            <a:xfrm>
              <a:off x="10031889" y="3481719"/>
              <a:ext cx="2044022" cy="928913"/>
              <a:chOff x="8969830" y="2699657"/>
              <a:chExt cx="2044022" cy="928913"/>
            </a:xfrm>
          </p:grpSpPr>
          <p:sp>
            <p:nvSpPr>
              <p:cNvPr id="102" name="Freeform 101"/>
              <p:cNvSpPr/>
              <p:nvPr/>
            </p:nvSpPr>
            <p:spPr>
              <a:xfrm>
                <a:off x="8969830" y="2699657"/>
                <a:ext cx="2044022" cy="928913"/>
              </a:xfrm>
              <a:custGeom>
                <a:avLst/>
                <a:gdLst>
                  <a:gd name="connsiteX0" fmla="*/ 549234 w 3077028"/>
                  <a:gd name="connsiteY0" fmla="*/ 0 h 972457"/>
                  <a:gd name="connsiteX1" fmla="*/ 3077028 w 3077028"/>
                  <a:gd name="connsiteY1" fmla="*/ 0 h 972457"/>
                  <a:gd name="connsiteX2" fmla="*/ 3077028 w 3077028"/>
                  <a:gd name="connsiteY2" fmla="*/ 40081 h 972457"/>
                  <a:gd name="connsiteX3" fmla="*/ 2987612 w 3077028"/>
                  <a:gd name="connsiteY3" fmla="*/ 83051 h 972457"/>
                  <a:gd name="connsiteX4" fmla="*/ 2745509 w 3077028"/>
                  <a:gd name="connsiteY4" fmla="*/ 486229 h 972457"/>
                  <a:gd name="connsiteX5" fmla="*/ 2987612 w 3077028"/>
                  <a:gd name="connsiteY5" fmla="*/ 889406 h 972457"/>
                  <a:gd name="connsiteX6" fmla="*/ 3077028 w 3077028"/>
                  <a:gd name="connsiteY6" fmla="*/ 932376 h 972457"/>
                  <a:gd name="connsiteX7" fmla="*/ 3077028 w 3077028"/>
                  <a:gd name="connsiteY7" fmla="*/ 972457 h 972457"/>
                  <a:gd name="connsiteX8" fmla="*/ 549234 w 3077028"/>
                  <a:gd name="connsiteY8" fmla="*/ 972457 h 972457"/>
                  <a:gd name="connsiteX9" fmla="*/ 0 w 3077028"/>
                  <a:gd name="connsiteY9" fmla="*/ 486229 h 972457"/>
                  <a:gd name="connsiteX10" fmla="*/ 549234 w 3077028"/>
                  <a:gd name="connsiteY10" fmla="*/ 0 h 97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77028" h="972457">
                    <a:moveTo>
                      <a:pt x="549234" y="0"/>
                    </a:moveTo>
                    <a:lnTo>
                      <a:pt x="3077028" y="0"/>
                    </a:lnTo>
                    <a:lnTo>
                      <a:pt x="3077028" y="40081"/>
                    </a:lnTo>
                    <a:lnTo>
                      <a:pt x="2987612" y="83051"/>
                    </a:lnTo>
                    <a:cubicBezTo>
                      <a:pt x="2841520" y="170438"/>
                      <a:pt x="2745509" y="318419"/>
                      <a:pt x="2745509" y="486229"/>
                    </a:cubicBezTo>
                    <a:cubicBezTo>
                      <a:pt x="2745509" y="654038"/>
                      <a:pt x="2841520" y="802019"/>
                      <a:pt x="2987612" y="889406"/>
                    </a:cubicBezTo>
                    <a:lnTo>
                      <a:pt x="3077028" y="932376"/>
                    </a:lnTo>
                    <a:lnTo>
                      <a:pt x="3077028" y="972457"/>
                    </a:lnTo>
                    <a:lnTo>
                      <a:pt x="549234" y="972457"/>
                    </a:lnTo>
                    <a:cubicBezTo>
                      <a:pt x="245788" y="972457"/>
                      <a:pt x="0" y="754724"/>
                      <a:pt x="0" y="486229"/>
                    </a:cubicBezTo>
                    <a:cubicBezTo>
                      <a:pt x="0" y="217733"/>
                      <a:pt x="245788" y="0"/>
                      <a:pt x="54923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9104088" y="2804111"/>
                <a:ext cx="720000" cy="720000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9" name="Rectangle 108"/>
            <p:cNvSpPr/>
            <p:nvPr/>
          </p:nvSpPr>
          <p:spPr>
            <a:xfrm>
              <a:off x="11005612" y="3679218"/>
              <a:ext cx="6671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800" kern="0" dirty="0" smtClean="0">
                  <a:latin typeface="Tw Cen MT" panose="020B0602020104020603"/>
                  <a:cs typeface="B Titr" pitchFamily="2" charset="-78"/>
                </a:rPr>
                <a:t>کجا</a:t>
              </a:r>
              <a:endParaRPr lang="fa-IR" sz="2800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084426" y="3504303"/>
            <a:ext cx="2044022" cy="928913"/>
            <a:chOff x="8084426" y="3504303"/>
            <a:chExt cx="2044022" cy="928913"/>
          </a:xfrm>
        </p:grpSpPr>
        <p:grpSp>
          <p:nvGrpSpPr>
            <p:cNvPr id="60" name="Group 59"/>
            <p:cNvGrpSpPr/>
            <p:nvPr/>
          </p:nvGrpSpPr>
          <p:grpSpPr>
            <a:xfrm>
              <a:off x="8084426" y="3504303"/>
              <a:ext cx="2044022" cy="928913"/>
              <a:chOff x="8969830" y="2699657"/>
              <a:chExt cx="2044022" cy="928913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8969830" y="2699657"/>
                <a:ext cx="2044022" cy="928913"/>
              </a:xfrm>
              <a:custGeom>
                <a:avLst/>
                <a:gdLst>
                  <a:gd name="connsiteX0" fmla="*/ 549234 w 3077028"/>
                  <a:gd name="connsiteY0" fmla="*/ 0 h 972457"/>
                  <a:gd name="connsiteX1" fmla="*/ 3077028 w 3077028"/>
                  <a:gd name="connsiteY1" fmla="*/ 0 h 972457"/>
                  <a:gd name="connsiteX2" fmla="*/ 3077028 w 3077028"/>
                  <a:gd name="connsiteY2" fmla="*/ 40081 h 972457"/>
                  <a:gd name="connsiteX3" fmla="*/ 2987612 w 3077028"/>
                  <a:gd name="connsiteY3" fmla="*/ 83051 h 972457"/>
                  <a:gd name="connsiteX4" fmla="*/ 2745509 w 3077028"/>
                  <a:gd name="connsiteY4" fmla="*/ 486229 h 972457"/>
                  <a:gd name="connsiteX5" fmla="*/ 2987612 w 3077028"/>
                  <a:gd name="connsiteY5" fmla="*/ 889406 h 972457"/>
                  <a:gd name="connsiteX6" fmla="*/ 3077028 w 3077028"/>
                  <a:gd name="connsiteY6" fmla="*/ 932376 h 972457"/>
                  <a:gd name="connsiteX7" fmla="*/ 3077028 w 3077028"/>
                  <a:gd name="connsiteY7" fmla="*/ 972457 h 972457"/>
                  <a:gd name="connsiteX8" fmla="*/ 549234 w 3077028"/>
                  <a:gd name="connsiteY8" fmla="*/ 972457 h 972457"/>
                  <a:gd name="connsiteX9" fmla="*/ 0 w 3077028"/>
                  <a:gd name="connsiteY9" fmla="*/ 486229 h 972457"/>
                  <a:gd name="connsiteX10" fmla="*/ 549234 w 3077028"/>
                  <a:gd name="connsiteY10" fmla="*/ 0 h 97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77028" h="972457">
                    <a:moveTo>
                      <a:pt x="549234" y="0"/>
                    </a:moveTo>
                    <a:lnTo>
                      <a:pt x="3077028" y="0"/>
                    </a:lnTo>
                    <a:lnTo>
                      <a:pt x="3077028" y="40081"/>
                    </a:lnTo>
                    <a:lnTo>
                      <a:pt x="2987612" y="83051"/>
                    </a:lnTo>
                    <a:cubicBezTo>
                      <a:pt x="2841520" y="170438"/>
                      <a:pt x="2745509" y="318419"/>
                      <a:pt x="2745509" y="486229"/>
                    </a:cubicBezTo>
                    <a:cubicBezTo>
                      <a:pt x="2745509" y="654038"/>
                      <a:pt x="2841520" y="802019"/>
                      <a:pt x="2987612" y="889406"/>
                    </a:cubicBezTo>
                    <a:lnTo>
                      <a:pt x="3077028" y="932376"/>
                    </a:lnTo>
                    <a:lnTo>
                      <a:pt x="3077028" y="972457"/>
                    </a:lnTo>
                    <a:lnTo>
                      <a:pt x="549234" y="972457"/>
                    </a:lnTo>
                    <a:cubicBezTo>
                      <a:pt x="245788" y="972457"/>
                      <a:pt x="0" y="754724"/>
                      <a:pt x="0" y="486229"/>
                    </a:cubicBezTo>
                    <a:cubicBezTo>
                      <a:pt x="0" y="217733"/>
                      <a:pt x="245788" y="0"/>
                      <a:pt x="549234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9104088" y="2804111"/>
                <a:ext cx="720000" cy="720000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8926257" y="3709996"/>
              <a:ext cx="9861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400" kern="0" dirty="0" smtClean="0">
                  <a:latin typeface="Tw Cen MT" panose="020B0602020104020603"/>
                  <a:cs typeface="B Titr" pitchFamily="2" charset="-78"/>
                </a:rPr>
                <a:t>چه چیز</a:t>
              </a:r>
              <a:endParaRPr lang="fa-IR" sz="2400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149168" y="3513673"/>
            <a:ext cx="2044022" cy="928913"/>
            <a:chOff x="6149168" y="3513673"/>
            <a:chExt cx="2044022" cy="928913"/>
          </a:xfrm>
        </p:grpSpPr>
        <p:grpSp>
          <p:nvGrpSpPr>
            <p:cNvPr id="55" name="Group 54"/>
            <p:cNvGrpSpPr/>
            <p:nvPr/>
          </p:nvGrpSpPr>
          <p:grpSpPr>
            <a:xfrm>
              <a:off x="6149168" y="3513673"/>
              <a:ext cx="2044022" cy="928913"/>
              <a:chOff x="6175830" y="2699656"/>
              <a:chExt cx="2044022" cy="928913"/>
            </a:xfrm>
          </p:grpSpPr>
          <p:sp>
            <p:nvSpPr>
              <p:cNvPr id="57" name="Freeform 56"/>
              <p:cNvSpPr/>
              <p:nvPr/>
            </p:nvSpPr>
            <p:spPr>
              <a:xfrm>
                <a:off x="6175830" y="2699656"/>
                <a:ext cx="2044022" cy="928913"/>
              </a:xfrm>
              <a:custGeom>
                <a:avLst/>
                <a:gdLst>
                  <a:gd name="connsiteX0" fmla="*/ 549234 w 3077028"/>
                  <a:gd name="connsiteY0" fmla="*/ 0 h 972457"/>
                  <a:gd name="connsiteX1" fmla="*/ 3077028 w 3077028"/>
                  <a:gd name="connsiteY1" fmla="*/ 0 h 972457"/>
                  <a:gd name="connsiteX2" fmla="*/ 3077028 w 3077028"/>
                  <a:gd name="connsiteY2" fmla="*/ 40081 h 972457"/>
                  <a:gd name="connsiteX3" fmla="*/ 2987612 w 3077028"/>
                  <a:gd name="connsiteY3" fmla="*/ 83051 h 972457"/>
                  <a:gd name="connsiteX4" fmla="*/ 2745509 w 3077028"/>
                  <a:gd name="connsiteY4" fmla="*/ 486229 h 972457"/>
                  <a:gd name="connsiteX5" fmla="*/ 2987612 w 3077028"/>
                  <a:gd name="connsiteY5" fmla="*/ 889406 h 972457"/>
                  <a:gd name="connsiteX6" fmla="*/ 3077028 w 3077028"/>
                  <a:gd name="connsiteY6" fmla="*/ 932376 h 972457"/>
                  <a:gd name="connsiteX7" fmla="*/ 3077028 w 3077028"/>
                  <a:gd name="connsiteY7" fmla="*/ 972457 h 972457"/>
                  <a:gd name="connsiteX8" fmla="*/ 549234 w 3077028"/>
                  <a:gd name="connsiteY8" fmla="*/ 972457 h 972457"/>
                  <a:gd name="connsiteX9" fmla="*/ 0 w 3077028"/>
                  <a:gd name="connsiteY9" fmla="*/ 486229 h 972457"/>
                  <a:gd name="connsiteX10" fmla="*/ 549234 w 3077028"/>
                  <a:gd name="connsiteY10" fmla="*/ 0 h 97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77028" h="972457">
                    <a:moveTo>
                      <a:pt x="549234" y="0"/>
                    </a:moveTo>
                    <a:lnTo>
                      <a:pt x="3077028" y="0"/>
                    </a:lnTo>
                    <a:lnTo>
                      <a:pt x="3077028" y="40081"/>
                    </a:lnTo>
                    <a:lnTo>
                      <a:pt x="2987612" y="83051"/>
                    </a:lnTo>
                    <a:cubicBezTo>
                      <a:pt x="2841520" y="170438"/>
                      <a:pt x="2745509" y="318419"/>
                      <a:pt x="2745509" y="486229"/>
                    </a:cubicBezTo>
                    <a:cubicBezTo>
                      <a:pt x="2745509" y="654038"/>
                      <a:pt x="2841520" y="802019"/>
                      <a:pt x="2987612" y="889406"/>
                    </a:cubicBezTo>
                    <a:lnTo>
                      <a:pt x="3077028" y="932376"/>
                    </a:lnTo>
                    <a:lnTo>
                      <a:pt x="3077028" y="972457"/>
                    </a:lnTo>
                    <a:lnTo>
                      <a:pt x="549234" y="972457"/>
                    </a:lnTo>
                    <a:cubicBezTo>
                      <a:pt x="245788" y="972457"/>
                      <a:pt x="0" y="754724"/>
                      <a:pt x="0" y="486229"/>
                    </a:cubicBezTo>
                    <a:cubicBezTo>
                      <a:pt x="0" y="217733"/>
                      <a:pt x="245788" y="0"/>
                      <a:pt x="54923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81060" y="2804111"/>
                <a:ext cx="720000" cy="720000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7170980" y="3715340"/>
              <a:ext cx="593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400" kern="0" dirty="0" smtClean="0">
                  <a:latin typeface="Tw Cen MT" panose="020B0602020104020603"/>
                  <a:cs typeface="B Titr" pitchFamily="2" charset="-78"/>
                </a:rPr>
                <a:t>چرا</a:t>
              </a:r>
              <a:endParaRPr lang="fa-IR" sz="2400" kern="0" dirty="0">
                <a:latin typeface="Tw Cen MT" panose="020B0602020104020603"/>
                <a:cs typeface="B Titr" pitchFamily="2" charset="-78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196991" y="3523043"/>
            <a:ext cx="2044022" cy="928913"/>
            <a:chOff x="4196991" y="3523043"/>
            <a:chExt cx="2044022" cy="928913"/>
          </a:xfrm>
        </p:grpSpPr>
        <p:grpSp>
          <p:nvGrpSpPr>
            <p:cNvPr id="95" name="Group 94"/>
            <p:cNvGrpSpPr/>
            <p:nvPr/>
          </p:nvGrpSpPr>
          <p:grpSpPr>
            <a:xfrm>
              <a:off x="4196991" y="3523043"/>
              <a:ext cx="2044022" cy="928913"/>
              <a:chOff x="6175830" y="2699656"/>
              <a:chExt cx="2044022" cy="928913"/>
            </a:xfrm>
          </p:grpSpPr>
          <p:sp>
            <p:nvSpPr>
              <p:cNvPr id="97" name="Freeform 96"/>
              <p:cNvSpPr/>
              <p:nvPr/>
            </p:nvSpPr>
            <p:spPr>
              <a:xfrm>
                <a:off x="6175830" y="2699656"/>
                <a:ext cx="2044022" cy="928913"/>
              </a:xfrm>
              <a:custGeom>
                <a:avLst/>
                <a:gdLst>
                  <a:gd name="connsiteX0" fmla="*/ 549234 w 3077028"/>
                  <a:gd name="connsiteY0" fmla="*/ 0 h 972457"/>
                  <a:gd name="connsiteX1" fmla="*/ 3077028 w 3077028"/>
                  <a:gd name="connsiteY1" fmla="*/ 0 h 972457"/>
                  <a:gd name="connsiteX2" fmla="*/ 3077028 w 3077028"/>
                  <a:gd name="connsiteY2" fmla="*/ 40081 h 972457"/>
                  <a:gd name="connsiteX3" fmla="*/ 2987612 w 3077028"/>
                  <a:gd name="connsiteY3" fmla="*/ 83051 h 972457"/>
                  <a:gd name="connsiteX4" fmla="*/ 2745509 w 3077028"/>
                  <a:gd name="connsiteY4" fmla="*/ 486229 h 972457"/>
                  <a:gd name="connsiteX5" fmla="*/ 2987612 w 3077028"/>
                  <a:gd name="connsiteY5" fmla="*/ 889406 h 972457"/>
                  <a:gd name="connsiteX6" fmla="*/ 3077028 w 3077028"/>
                  <a:gd name="connsiteY6" fmla="*/ 932376 h 972457"/>
                  <a:gd name="connsiteX7" fmla="*/ 3077028 w 3077028"/>
                  <a:gd name="connsiteY7" fmla="*/ 972457 h 972457"/>
                  <a:gd name="connsiteX8" fmla="*/ 549234 w 3077028"/>
                  <a:gd name="connsiteY8" fmla="*/ 972457 h 972457"/>
                  <a:gd name="connsiteX9" fmla="*/ 0 w 3077028"/>
                  <a:gd name="connsiteY9" fmla="*/ 486229 h 972457"/>
                  <a:gd name="connsiteX10" fmla="*/ 549234 w 3077028"/>
                  <a:gd name="connsiteY10" fmla="*/ 0 h 97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77028" h="972457">
                    <a:moveTo>
                      <a:pt x="549234" y="0"/>
                    </a:moveTo>
                    <a:lnTo>
                      <a:pt x="3077028" y="0"/>
                    </a:lnTo>
                    <a:lnTo>
                      <a:pt x="3077028" y="40081"/>
                    </a:lnTo>
                    <a:lnTo>
                      <a:pt x="2987612" y="83051"/>
                    </a:lnTo>
                    <a:cubicBezTo>
                      <a:pt x="2841520" y="170438"/>
                      <a:pt x="2745509" y="318419"/>
                      <a:pt x="2745509" y="486229"/>
                    </a:cubicBezTo>
                    <a:cubicBezTo>
                      <a:pt x="2745509" y="654038"/>
                      <a:pt x="2841520" y="802019"/>
                      <a:pt x="2987612" y="889406"/>
                    </a:cubicBezTo>
                    <a:lnTo>
                      <a:pt x="3077028" y="932376"/>
                    </a:lnTo>
                    <a:lnTo>
                      <a:pt x="3077028" y="972457"/>
                    </a:lnTo>
                    <a:lnTo>
                      <a:pt x="549234" y="972457"/>
                    </a:lnTo>
                    <a:cubicBezTo>
                      <a:pt x="245788" y="972457"/>
                      <a:pt x="0" y="754724"/>
                      <a:pt x="0" y="486229"/>
                    </a:cubicBezTo>
                    <a:cubicBezTo>
                      <a:pt x="0" y="217733"/>
                      <a:pt x="245788" y="0"/>
                      <a:pt x="54923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281060" y="2804111"/>
                <a:ext cx="720000" cy="720000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2" name="Rectangle 111"/>
            <p:cNvSpPr/>
            <p:nvPr/>
          </p:nvSpPr>
          <p:spPr>
            <a:xfrm>
              <a:off x="4941870" y="3733143"/>
              <a:ext cx="11224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400" kern="0" dirty="0">
                  <a:latin typeface="Tw Cen MT" panose="020B0602020104020603"/>
                  <a:cs typeface="B Titr" pitchFamily="2" charset="-78"/>
                </a:rPr>
                <a:t>چه موقع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244814" y="3499520"/>
            <a:ext cx="2044022" cy="928913"/>
            <a:chOff x="2244814" y="3499520"/>
            <a:chExt cx="2044022" cy="928913"/>
          </a:xfrm>
        </p:grpSpPr>
        <p:grpSp>
          <p:nvGrpSpPr>
            <p:cNvPr id="50" name="Group 49"/>
            <p:cNvGrpSpPr/>
            <p:nvPr/>
          </p:nvGrpSpPr>
          <p:grpSpPr>
            <a:xfrm>
              <a:off x="2244814" y="3499520"/>
              <a:ext cx="2044022" cy="928913"/>
              <a:chOff x="3378202" y="2699655"/>
              <a:chExt cx="2044022" cy="928913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3378202" y="2699655"/>
                <a:ext cx="2044022" cy="928913"/>
              </a:xfrm>
              <a:custGeom>
                <a:avLst/>
                <a:gdLst>
                  <a:gd name="connsiteX0" fmla="*/ 549234 w 3077028"/>
                  <a:gd name="connsiteY0" fmla="*/ 0 h 972457"/>
                  <a:gd name="connsiteX1" fmla="*/ 3077028 w 3077028"/>
                  <a:gd name="connsiteY1" fmla="*/ 0 h 972457"/>
                  <a:gd name="connsiteX2" fmla="*/ 3077028 w 3077028"/>
                  <a:gd name="connsiteY2" fmla="*/ 40081 h 972457"/>
                  <a:gd name="connsiteX3" fmla="*/ 2987612 w 3077028"/>
                  <a:gd name="connsiteY3" fmla="*/ 83051 h 972457"/>
                  <a:gd name="connsiteX4" fmla="*/ 2745509 w 3077028"/>
                  <a:gd name="connsiteY4" fmla="*/ 486229 h 972457"/>
                  <a:gd name="connsiteX5" fmla="*/ 2987612 w 3077028"/>
                  <a:gd name="connsiteY5" fmla="*/ 889406 h 972457"/>
                  <a:gd name="connsiteX6" fmla="*/ 3077028 w 3077028"/>
                  <a:gd name="connsiteY6" fmla="*/ 932376 h 972457"/>
                  <a:gd name="connsiteX7" fmla="*/ 3077028 w 3077028"/>
                  <a:gd name="connsiteY7" fmla="*/ 972457 h 972457"/>
                  <a:gd name="connsiteX8" fmla="*/ 549234 w 3077028"/>
                  <a:gd name="connsiteY8" fmla="*/ 972457 h 972457"/>
                  <a:gd name="connsiteX9" fmla="*/ 0 w 3077028"/>
                  <a:gd name="connsiteY9" fmla="*/ 486229 h 972457"/>
                  <a:gd name="connsiteX10" fmla="*/ 549234 w 3077028"/>
                  <a:gd name="connsiteY10" fmla="*/ 0 h 97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77028" h="972457">
                    <a:moveTo>
                      <a:pt x="549234" y="0"/>
                    </a:moveTo>
                    <a:lnTo>
                      <a:pt x="3077028" y="0"/>
                    </a:lnTo>
                    <a:lnTo>
                      <a:pt x="3077028" y="40081"/>
                    </a:lnTo>
                    <a:lnTo>
                      <a:pt x="2987612" y="83051"/>
                    </a:lnTo>
                    <a:cubicBezTo>
                      <a:pt x="2841520" y="170438"/>
                      <a:pt x="2745509" y="318419"/>
                      <a:pt x="2745509" y="486229"/>
                    </a:cubicBezTo>
                    <a:cubicBezTo>
                      <a:pt x="2745509" y="654038"/>
                      <a:pt x="2841520" y="802019"/>
                      <a:pt x="2987612" y="889406"/>
                    </a:cubicBezTo>
                    <a:lnTo>
                      <a:pt x="3077028" y="932376"/>
                    </a:lnTo>
                    <a:lnTo>
                      <a:pt x="3077028" y="972457"/>
                    </a:lnTo>
                    <a:lnTo>
                      <a:pt x="549234" y="972457"/>
                    </a:lnTo>
                    <a:cubicBezTo>
                      <a:pt x="245788" y="972457"/>
                      <a:pt x="0" y="754724"/>
                      <a:pt x="0" y="486229"/>
                    </a:cubicBezTo>
                    <a:cubicBezTo>
                      <a:pt x="0" y="217733"/>
                      <a:pt x="245788" y="0"/>
                      <a:pt x="549234" y="0"/>
                    </a:cubicBezTo>
                    <a:close/>
                  </a:path>
                </a:pathLst>
              </a:custGeom>
              <a:solidFill>
                <a:srgbClr val="FF920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487834" y="2804111"/>
                <a:ext cx="720000" cy="720000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3" name="Rectangle 112"/>
            <p:cNvSpPr/>
            <p:nvPr/>
          </p:nvSpPr>
          <p:spPr>
            <a:xfrm>
              <a:off x="2944018" y="3709997"/>
              <a:ext cx="11849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400" kern="0" dirty="0">
                  <a:latin typeface="Tw Cen MT" panose="020B0602020104020603"/>
                  <a:cs typeface="B Titr" pitchFamily="2" charset="-78"/>
                </a:rPr>
                <a:t>چه کسی 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96321" y="3499520"/>
            <a:ext cx="2044022" cy="928913"/>
            <a:chOff x="296321" y="3499520"/>
            <a:chExt cx="2044022" cy="928913"/>
          </a:xfrm>
        </p:grpSpPr>
        <p:grpSp>
          <p:nvGrpSpPr>
            <p:cNvPr id="65" name="Group 64"/>
            <p:cNvGrpSpPr/>
            <p:nvPr/>
          </p:nvGrpSpPr>
          <p:grpSpPr>
            <a:xfrm>
              <a:off x="296321" y="3499520"/>
              <a:ext cx="2044022" cy="928913"/>
              <a:chOff x="580573" y="2699655"/>
              <a:chExt cx="2044022" cy="928913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580573" y="2699655"/>
                <a:ext cx="2044022" cy="928913"/>
              </a:xfrm>
              <a:custGeom>
                <a:avLst/>
                <a:gdLst>
                  <a:gd name="connsiteX0" fmla="*/ 549234 w 3077028"/>
                  <a:gd name="connsiteY0" fmla="*/ 0 h 972457"/>
                  <a:gd name="connsiteX1" fmla="*/ 3077028 w 3077028"/>
                  <a:gd name="connsiteY1" fmla="*/ 0 h 972457"/>
                  <a:gd name="connsiteX2" fmla="*/ 3077028 w 3077028"/>
                  <a:gd name="connsiteY2" fmla="*/ 40081 h 972457"/>
                  <a:gd name="connsiteX3" fmla="*/ 2987612 w 3077028"/>
                  <a:gd name="connsiteY3" fmla="*/ 83051 h 972457"/>
                  <a:gd name="connsiteX4" fmla="*/ 2745509 w 3077028"/>
                  <a:gd name="connsiteY4" fmla="*/ 486229 h 972457"/>
                  <a:gd name="connsiteX5" fmla="*/ 2987612 w 3077028"/>
                  <a:gd name="connsiteY5" fmla="*/ 889406 h 972457"/>
                  <a:gd name="connsiteX6" fmla="*/ 3077028 w 3077028"/>
                  <a:gd name="connsiteY6" fmla="*/ 932376 h 972457"/>
                  <a:gd name="connsiteX7" fmla="*/ 3077028 w 3077028"/>
                  <a:gd name="connsiteY7" fmla="*/ 972457 h 972457"/>
                  <a:gd name="connsiteX8" fmla="*/ 549234 w 3077028"/>
                  <a:gd name="connsiteY8" fmla="*/ 972457 h 972457"/>
                  <a:gd name="connsiteX9" fmla="*/ 0 w 3077028"/>
                  <a:gd name="connsiteY9" fmla="*/ 486229 h 972457"/>
                  <a:gd name="connsiteX10" fmla="*/ 549234 w 3077028"/>
                  <a:gd name="connsiteY10" fmla="*/ 0 h 97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77028" h="972457">
                    <a:moveTo>
                      <a:pt x="549234" y="0"/>
                    </a:moveTo>
                    <a:lnTo>
                      <a:pt x="3077028" y="0"/>
                    </a:lnTo>
                    <a:lnTo>
                      <a:pt x="3077028" y="40081"/>
                    </a:lnTo>
                    <a:lnTo>
                      <a:pt x="2987612" y="83051"/>
                    </a:lnTo>
                    <a:cubicBezTo>
                      <a:pt x="2841520" y="170438"/>
                      <a:pt x="2745509" y="318419"/>
                      <a:pt x="2745509" y="486229"/>
                    </a:cubicBezTo>
                    <a:cubicBezTo>
                      <a:pt x="2745509" y="654038"/>
                      <a:pt x="2841520" y="802019"/>
                      <a:pt x="2987612" y="889406"/>
                    </a:cubicBezTo>
                    <a:lnTo>
                      <a:pt x="3077028" y="932376"/>
                    </a:lnTo>
                    <a:lnTo>
                      <a:pt x="3077028" y="972457"/>
                    </a:lnTo>
                    <a:lnTo>
                      <a:pt x="549234" y="972457"/>
                    </a:lnTo>
                    <a:cubicBezTo>
                      <a:pt x="245788" y="972457"/>
                      <a:pt x="0" y="754724"/>
                      <a:pt x="0" y="486229"/>
                    </a:cubicBezTo>
                    <a:cubicBezTo>
                      <a:pt x="0" y="217733"/>
                      <a:pt x="245788" y="0"/>
                      <a:pt x="54923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90205" y="2804111"/>
                <a:ext cx="720000" cy="720000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4" name="Rectangle 113"/>
            <p:cNvSpPr/>
            <p:nvPr/>
          </p:nvSpPr>
          <p:spPr>
            <a:xfrm>
              <a:off x="1180201" y="3709996"/>
              <a:ext cx="9012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400" kern="0" dirty="0">
                  <a:latin typeface="Tw Cen MT" panose="020B0602020104020603"/>
                  <a:cs typeface="B Titr" pitchFamily="2" charset="-78"/>
                </a:rPr>
                <a:t> چطور</a:t>
              </a:r>
            </a:p>
          </p:txBody>
        </p:sp>
      </p:grpSp>
      <p:pic>
        <p:nvPicPr>
          <p:cNvPr id="1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7559" r="53524" b="14543"/>
          <a:stretch/>
        </p:blipFill>
        <p:spPr bwMode="auto">
          <a:xfrm>
            <a:off x="10344697" y="4742991"/>
            <a:ext cx="1749293" cy="127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5" t="9226" r="2551" b="16969"/>
          <a:stretch/>
        </p:blipFill>
        <p:spPr bwMode="auto">
          <a:xfrm>
            <a:off x="101263" y="1988840"/>
            <a:ext cx="1591808" cy="95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1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186" y="6211353"/>
            <a:ext cx="628607" cy="628607"/>
          </a:xfrm>
          <a:prstGeom prst="rect">
            <a:avLst/>
          </a:prstGeom>
        </p:spPr>
      </p:pic>
      <p:pic>
        <p:nvPicPr>
          <p:cNvPr id="118" name="Picture 1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196" y="6165304"/>
            <a:ext cx="628607" cy="628607"/>
          </a:xfrm>
          <a:prstGeom prst="rect">
            <a:avLst/>
          </a:prstGeom>
        </p:spPr>
      </p:pic>
      <p:pic>
        <p:nvPicPr>
          <p:cNvPr id="119" name="Picture 11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996" y="6168511"/>
            <a:ext cx="628607" cy="6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993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186" y="6211353"/>
            <a:ext cx="628607" cy="628607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196" y="6165304"/>
            <a:ext cx="628607" cy="628607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996" y="6168511"/>
            <a:ext cx="628607" cy="62860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935760" y="95072"/>
            <a:ext cx="4320480" cy="693439"/>
            <a:chOff x="5487782" y="334370"/>
            <a:chExt cx="3387085" cy="1702633"/>
          </a:xfrm>
        </p:grpSpPr>
        <p:sp>
          <p:nvSpPr>
            <p:cNvPr id="20" name="Flowchart: Terminator 19"/>
            <p:cNvSpPr/>
            <p:nvPr/>
          </p:nvSpPr>
          <p:spPr>
            <a:xfrm>
              <a:off x="5487782" y="334370"/>
              <a:ext cx="3387085" cy="1702633"/>
            </a:xfrm>
            <a:prstGeom prst="flowChartTerminator">
              <a:avLst/>
            </a:prstGeom>
            <a:solidFill>
              <a:srgbClr val="FF9201"/>
            </a:solidFill>
            <a:ln w="215900" cap="flat" cmpd="sng" algn="ctr">
              <a:noFill/>
              <a:prstDash val="solid"/>
              <a:round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30885" y="467771"/>
              <a:ext cx="2700880" cy="1435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fa-IR" sz="3200" b="1" kern="0" dirty="0">
                  <a:solidFill>
                    <a:schemeClr val="bg1"/>
                  </a:solidFill>
                  <a:latin typeface="Calibri" panose="020F0502020204030204"/>
                  <a:cs typeface="B Nazanin" panose="00000400000000000000" pitchFamily="2" charset="-78"/>
                </a:rPr>
                <a:t>شیوه مطالعه در جغرافیا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31676" y="715785"/>
            <a:ext cx="119286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چه چیزی سبب شد تا انسان نسبت به ناشناخته ها آگاهی و شناخت پیدا کند؟</a:t>
            </a:r>
          </a:p>
          <a:p>
            <a:pPr algn="ctr" rtl="1">
              <a:lnSpc>
                <a:spcPct val="150000"/>
              </a:lnSpc>
            </a:pPr>
            <a:r>
              <a:rPr lang="fa-IR" sz="2400" b="1" dirty="0">
                <a:latin typeface="Vazir" panose="020B0603030804020204" pitchFamily="34" charset="-78"/>
                <a:cs typeface="B Nazanin" panose="00000400000000000000" pitchFamily="2" charset="-78"/>
              </a:rPr>
              <a:t>حس کنجکاوی انسان درباره  جهان و زندگی و مسائل گوناگون آن سبب شده است که انسان تلاش کند نسبت به ناشناخته ها، آگاهی و شناخت پیدا کند.</a:t>
            </a:r>
          </a:p>
          <a:p>
            <a:pPr algn="ctr" rtl="1"/>
            <a:r>
              <a:rPr lang="fa-IR" sz="2400" b="1" dirty="0">
                <a:latin typeface="Vazir" panose="020B0603030804020204" pitchFamily="34" charset="-78"/>
                <a:cs typeface="B Nazanin" panose="00000400000000000000" pitchFamily="2" charset="-78"/>
              </a:rPr>
              <a:t>امروزه برای پاسخ به حس کنجکاوی و شناخت جهان، روش های علمی مختلفی وجود دارد.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71664" y="2869642"/>
            <a:ext cx="57088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مراحل تحقیق </a:t>
            </a:r>
            <a:r>
              <a:rPr lang="fa-IR" sz="2800" b="1" dirty="0" smtClean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و پژوهش </a:t>
            </a:r>
            <a:r>
              <a:rPr lang="fa-IR" sz="2800" b="1" dirty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درجغرافیا</a:t>
            </a:r>
            <a:endParaRPr lang="en-US" sz="2800" b="1" dirty="0">
              <a:solidFill>
                <a:srgbClr val="FFFF00"/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1-</a:t>
            </a:r>
            <a:r>
              <a:rPr lang="fa-IR" sz="2800" b="1" dirty="0" smtClean="0">
                <a:latin typeface="Vazir" panose="020B0603030804020204" pitchFamily="34" charset="-78"/>
                <a:cs typeface="B Nazanin" panose="00000400000000000000" pitchFamily="2" charset="-78"/>
              </a:rPr>
              <a:t> طرح </a:t>
            </a:r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سؤال و بیان مسئله</a:t>
            </a:r>
          </a:p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2-</a:t>
            </a:r>
            <a:r>
              <a:rPr lang="fa-IR" sz="2800" b="1" dirty="0" smtClean="0">
                <a:latin typeface="Vazir" panose="020B0603030804020204" pitchFamily="34" charset="-78"/>
                <a:cs typeface="B Nazanin" panose="00000400000000000000" pitchFamily="2" charset="-78"/>
              </a:rPr>
              <a:t> تدوین </a:t>
            </a:r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فرضیه</a:t>
            </a:r>
          </a:p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3-</a:t>
            </a:r>
            <a:r>
              <a:rPr lang="fa-IR" sz="2800" b="1" dirty="0" smtClean="0">
                <a:latin typeface="Vazir" panose="020B0603030804020204" pitchFamily="34" charset="-78"/>
                <a:cs typeface="B Nazanin" panose="00000400000000000000" pitchFamily="2" charset="-78"/>
              </a:rPr>
              <a:t> جمع </a:t>
            </a:r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آوری اطلاعات</a:t>
            </a:r>
          </a:p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4-</a:t>
            </a:r>
            <a:r>
              <a:rPr lang="fa-IR" sz="2800" b="1" dirty="0" smtClean="0">
                <a:latin typeface="Vazir" panose="020B0603030804020204" pitchFamily="34" charset="-78"/>
                <a:cs typeface="B Nazanin" panose="00000400000000000000" pitchFamily="2" charset="-78"/>
              </a:rPr>
              <a:t> پردازش </a:t>
            </a:r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اطلاعات</a:t>
            </a:r>
          </a:p>
          <a:p>
            <a:pPr algn="ct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5-</a:t>
            </a:r>
            <a:r>
              <a:rPr lang="fa-IR" sz="2800" b="1" dirty="0" smtClean="0">
                <a:latin typeface="Vazir" panose="020B0603030804020204" pitchFamily="34" charset="-78"/>
                <a:cs typeface="B Nazanin" panose="00000400000000000000" pitchFamily="2" charset="-78"/>
              </a:rPr>
              <a:t> نتیجه </a:t>
            </a:r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گیری و ارائه پیشنهادها</a:t>
            </a:r>
            <a:endParaRPr lang="en-US" sz="2800" b="1" dirty="0"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15622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186" y="6211353"/>
            <a:ext cx="628607" cy="628607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196" y="6165304"/>
            <a:ext cx="628607" cy="628607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996" y="6168511"/>
            <a:ext cx="628607" cy="628607"/>
          </a:xfrm>
          <a:prstGeom prst="rect">
            <a:avLst/>
          </a:prstGeom>
        </p:spPr>
      </p:pic>
      <p:grpSp>
        <p:nvGrpSpPr>
          <p:cNvPr id="105" name="Group 104"/>
          <p:cNvGrpSpPr/>
          <p:nvPr/>
        </p:nvGrpSpPr>
        <p:grpSpPr>
          <a:xfrm>
            <a:off x="677252" y="258830"/>
            <a:ext cx="1636277" cy="2182384"/>
            <a:chOff x="677252" y="258830"/>
            <a:chExt cx="1636277" cy="2182384"/>
          </a:xfrm>
        </p:grpSpPr>
        <p:sp>
          <p:nvSpPr>
            <p:cNvPr id="85" name="Freeform 84"/>
            <p:cNvSpPr/>
            <p:nvPr/>
          </p:nvSpPr>
          <p:spPr>
            <a:xfrm>
              <a:off x="677252" y="258830"/>
              <a:ext cx="1636277" cy="2182384"/>
            </a:xfrm>
            <a:custGeom>
              <a:avLst/>
              <a:gdLst>
                <a:gd name="connsiteX0" fmla="*/ 1065486 w 2160000"/>
                <a:gd name="connsiteY0" fmla="*/ 189000 h 2837657"/>
                <a:gd name="connsiteX1" fmla="*/ 624486 w 2160000"/>
                <a:gd name="connsiteY1" fmla="*/ 630000 h 2837657"/>
                <a:gd name="connsiteX2" fmla="*/ 1065486 w 2160000"/>
                <a:gd name="connsiteY2" fmla="*/ 1071000 h 2837657"/>
                <a:gd name="connsiteX3" fmla="*/ 1506486 w 2160000"/>
                <a:gd name="connsiteY3" fmla="*/ 630000 h 2837657"/>
                <a:gd name="connsiteX4" fmla="*/ 1065486 w 2160000"/>
                <a:gd name="connsiteY4" fmla="*/ 189000 h 2837657"/>
                <a:gd name="connsiteX5" fmla="*/ 1065486 w 2160000"/>
                <a:gd name="connsiteY5" fmla="*/ 0 h 2837657"/>
                <a:gd name="connsiteX6" fmla="*/ 1695486 w 2160000"/>
                <a:gd name="connsiteY6" fmla="*/ 630000 h 2837657"/>
                <a:gd name="connsiteX7" fmla="*/ 1417725 w 2160000"/>
                <a:gd name="connsiteY7" fmla="*/ 1152406 h 2837657"/>
                <a:gd name="connsiteX8" fmla="*/ 1312448 w 2160000"/>
                <a:gd name="connsiteY8" fmla="*/ 1209549 h 2837657"/>
                <a:gd name="connsiteX9" fmla="*/ 1300630 w 2160000"/>
                <a:gd name="connsiteY9" fmla="*/ 1220396 h 2837657"/>
                <a:gd name="connsiteX10" fmla="*/ 1193906 w 2160000"/>
                <a:gd name="connsiteY10" fmla="*/ 1513169 h 2837657"/>
                <a:gd name="connsiteX11" fmla="*/ 1243490 w 2160000"/>
                <a:gd name="connsiteY11" fmla="*/ 1720721 h 2837657"/>
                <a:gd name="connsiteX12" fmla="*/ 1281029 w 2160000"/>
                <a:gd name="connsiteY12" fmla="*/ 1776708 h 2837657"/>
                <a:gd name="connsiteX13" fmla="*/ 1284573 w 2160000"/>
                <a:gd name="connsiteY13" fmla="*/ 1777221 h 2837657"/>
                <a:gd name="connsiteX14" fmla="*/ 2155088 w 2160000"/>
                <a:gd name="connsiteY14" fmla="*/ 2739231 h 2837657"/>
                <a:gd name="connsiteX15" fmla="*/ 2160000 w 2160000"/>
                <a:gd name="connsiteY15" fmla="*/ 2837657 h 2837657"/>
                <a:gd name="connsiteX16" fmla="*/ 0 w 2160000"/>
                <a:gd name="connsiteY16" fmla="*/ 2837657 h 2837657"/>
                <a:gd name="connsiteX17" fmla="*/ 4913 w 2160000"/>
                <a:gd name="connsiteY17" fmla="*/ 2739231 h 2837657"/>
                <a:gd name="connsiteX18" fmla="*/ 777752 w 2160000"/>
                <a:gd name="connsiteY18" fmla="*/ 1800996 h 2837657"/>
                <a:gd name="connsiteX19" fmla="*/ 818658 w 2160000"/>
                <a:gd name="connsiteY19" fmla="*/ 1791039 h 2837657"/>
                <a:gd name="connsiteX20" fmla="*/ 845449 w 2160000"/>
                <a:gd name="connsiteY20" fmla="*/ 1756624 h 2837657"/>
                <a:gd name="connsiteX21" fmla="*/ 915609 w 2160000"/>
                <a:gd name="connsiteY21" fmla="*/ 1513171 h 2837657"/>
                <a:gd name="connsiteX22" fmla="*/ 795284 w 2160000"/>
                <a:gd name="connsiteY22" fmla="*/ 1205276 h 2837657"/>
                <a:gd name="connsiteX23" fmla="*/ 789713 w 2160000"/>
                <a:gd name="connsiteY23" fmla="*/ 1200405 h 2837657"/>
                <a:gd name="connsiteX24" fmla="*/ 789713 w 2160000"/>
                <a:gd name="connsiteY24" fmla="*/ 1193910 h 2837657"/>
                <a:gd name="connsiteX25" fmla="*/ 713247 w 2160000"/>
                <a:gd name="connsiteY25" fmla="*/ 1152406 h 2837657"/>
                <a:gd name="connsiteX26" fmla="*/ 435486 w 2160000"/>
                <a:gd name="connsiteY26" fmla="*/ 630000 h 2837657"/>
                <a:gd name="connsiteX27" fmla="*/ 1065486 w 2160000"/>
                <a:gd name="connsiteY27" fmla="*/ 0 h 28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60000" h="2837657">
                  <a:moveTo>
                    <a:pt x="1065486" y="189000"/>
                  </a:moveTo>
                  <a:cubicBezTo>
                    <a:pt x="821928" y="189000"/>
                    <a:pt x="624486" y="386442"/>
                    <a:pt x="624486" y="630000"/>
                  </a:cubicBezTo>
                  <a:cubicBezTo>
                    <a:pt x="624486" y="873558"/>
                    <a:pt x="821928" y="1071000"/>
                    <a:pt x="1065486" y="1071000"/>
                  </a:cubicBezTo>
                  <a:cubicBezTo>
                    <a:pt x="1309044" y="1071000"/>
                    <a:pt x="1506486" y="873558"/>
                    <a:pt x="1506486" y="630000"/>
                  </a:cubicBezTo>
                  <a:cubicBezTo>
                    <a:pt x="1506486" y="386442"/>
                    <a:pt x="1309044" y="189000"/>
                    <a:pt x="1065486" y="189000"/>
                  </a:cubicBezTo>
                  <a:close/>
                  <a:moveTo>
                    <a:pt x="1065486" y="0"/>
                  </a:moveTo>
                  <a:cubicBezTo>
                    <a:pt x="1413426" y="0"/>
                    <a:pt x="1695486" y="282061"/>
                    <a:pt x="1695486" y="630000"/>
                  </a:cubicBezTo>
                  <a:cubicBezTo>
                    <a:pt x="1695486" y="847462"/>
                    <a:pt x="1585306" y="1039190"/>
                    <a:pt x="1417725" y="1152406"/>
                  </a:cubicBezTo>
                  <a:lnTo>
                    <a:pt x="1312448" y="1209549"/>
                  </a:lnTo>
                  <a:lnTo>
                    <a:pt x="1300630" y="1220396"/>
                  </a:lnTo>
                  <a:cubicBezTo>
                    <a:pt x="1234321" y="1297723"/>
                    <a:pt x="1193906" y="1400443"/>
                    <a:pt x="1193906" y="1513169"/>
                  </a:cubicBezTo>
                  <a:cubicBezTo>
                    <a:pt x="1193906" y="1588319"/>
                    <a:pt x="1211868" y="1659023"/>
                    <a:pt x="1243490" y="1720721"/>
                  </a:cubicBezTo>
                  <a:lnTo>
                    <a:pt x="1281029" y="1776708"/>
                  </a:lnTo>
                  <a:lnTo>
                    <a:pt x="1284573" y="1777221"/>
                  </a:lnTo>
                  <a:cubicBezTo>
                    <a:pt x="1748261" y="1867109"/>
                    <a:pt x="2106664" y="2256813"/>
                    <a:pt x="2155088" y="2739231"/>
                  </a:cubicBezTo>
                  <a:lnTo>
                    <a:pt x="2160000" y="2837657"/>
                  </a:lnTo>
                  <a:lnTo>
                    <a:pt x="0" y="2837657"/>
                  </a:lnTo>
                  <a:lnTo>
                    <a:pt x="4913" y="2739231"/>
                  </a:lnTo>
                  <a:cubicBezTo>
                    <a:pt x="49877" y="2291271"/>
                    <a:pt x="362120" y="1923254"/>
                    <a:pt x="777752" y="1800996"/>
                  </a:cubicBezTo>
                  <a:lnTo>
                    <a:pt x="818658" y="1791039"/>
                  </a:lnTo>
                  <a:lnTo>
                    <a:pt x="845449" y="1756624"/>
                  </a:lnTo>
                  <a:cubicBezTo>
                    <a:pt x="889745" y="1687129"/>
                    <a:pt x="915609" y="1603352"/>
                    <a:pt x="915609" y="1513171"/>
                  </a:cubicBezTo>
                  <a:cubicBezTo>
                    <a:pt x="915609" y="1392931"/>
                    <a:pt x="869628" y="1284073"/>
                    <a:pt x="795284" y="1205276"/>
                  </a:cubicBezTo>
                  <a:lnTo>
                    <a:pt x="789713" y="1200405"/>
                  </a:lnTo>
                  <a:lnTo>
                    <a:pt x="789713" y="1193910"/>
                  </a:lnTo>
                  <a:lnTo>
                    <a:pt x="713247" y="1152406"/>
                  </a:lnTo>
                  <a:cubicBezTo>
                    <a:pt x="545666" y="1039190"/>
                    <a:pt x="435486" y="847462"/>
                    <a:pt x="435486" y="630000"/>
                  </a:cubicBezTo>
                  <a:cubicBezTo>
                    <a:pt x="435486" y="282061"/>
                    <a:pt x="717547" y="0"/>
                    <a:pt x="1065486" y="0"/>
                  </a:cubicBezTo>
                  <a:close/>
                </a:path>
              </a:pathLst>
            </a:custGeom>
            <a:solidFill>
              <a:srgbClr val="3675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55440" y="332656"/>
              <a:ext cx="78981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 rtl="1">
                <a:defRPr/>
              </a:pPr>
              <a:r>
                <a:rPr lang="fa-IR" sz="2200" b="1" kern="0" dirty="0" smtClean="0">
                  <a:latin typeface="Kabob" panose="020B7200000000000000" pitchFamily="34" charset="0"/>
                  <a:cs typeface="B Nazanin" panose="00000400000000000000" pitchFamily="2" charset="-78"/>
                </a:rPr>
                <a:t>گام اول</a:t>
              </a:r>
              <a:endParaRPr kumimoji="0" lang="fa-IR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bob" panose="020B7200000000000000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266209" y="1599183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1">
                <a:defRPr/>
              </a:pPr>
              <a:r>
                <a:rPr lang="en-NZ" sz="2400" b="1" kern="0" dirty="0">
                  <a:latin typeface="Kabob" panose="020B7200000000000000" pitchFamily="34" charset="0"/>
                </a:rPr>
                <a:t>1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118411" y="849709"/>
            <a:ext cx="1636277" cy="2182384"/>
            <a:chOff x="2118411" y="849709"/>
            <a:chExt cx="1636277" cy="2182384"/>
          </a:xfrm>
        </p:grpSpPr>
        <p:sp>
          <p:nvSpPr>
            <p:cNvPr id="49" name="Freeform 48"/>
            <p:cNvSpPr/>
            <p:nvPr/>
          </p:nvSpPr>
          <p:spPr>
            <a:xfrm rot="2664418">
              <a:off x="2118411" y="849709"/>
              <a:ext cx="1636277" cy="2182384"/>
            </a:xfrm>
            <a:custGeom>
              <a:avLst/>
              <a:gdLst>
                <a:gd name="connsiteX0" fmla="*/ 1065486 w 2160000"/>
                <a:gd name="connsiteY0" fmla="*/ 189000 h 2837657"/>
                <a:gd name="connsiteX1" fmla="*/ 624486 w 2160000"/>
                <a:gd name="connsiteY1" fmla="*/ 630000 h 2837657"/>
                <a:gd name="connsiteX2" fmla="*/ 1065486 w 2160000"/>
                <a:gd name="connsiteY2" fmla="*/ 1071000 h 2837657"/>
                <a:gd name="connsiteX3" fmla="*/ 1506486 w 2160000"/>
                <a:gd name="connsiteY3" fmla="*/ 630000 h 2837657"/>
                <a:gd name="connsiteX4" fmla="*/ 1065486 w 2160000"/>
                <a:gd name="connsiteY4" fmla="*/ 189000 h 2837657"/>
                <a:gd name="connsiteX5" fmla="*/ 1065486 w 2160000"/>
                <a:gd name="connsiteY5" fmla="*/ 0 h 2837657"/>
                <a:gd name="connsiteX6" fmla="*/ 1695486 w 2160000"/>
                <a:gd name="connsiteY6" fmla="*/ 630000 h 2837657"/>
                <a:gd name="connsiteX7" fmla="*/ 1417725 w 2160000"/>
                <a:gd name="connsiteY7" fmla="*/ 1152406 h 2837657"/>
                <a:gd name="connsiteX8" fmla="*/ 1312448 w 2160000"/>
                <a:gd name="connsiteY8" fmla="*/ 1209549 h 2837657"/>
                <a:gd name="connsiteX9" fmla="*/ 1300630 w 2160000"/>
                <a:gd name="connsiteY9" fmla="*/ 1220396 h 2837657"/>
                <a:gd name="connsiteX10" fmla="*/ 1193906 w 2160000"/>
                <a:gd name="connsiteY10" fmla="*/ 1513169 h 2837657"/>
                <a:gd name="connsiteX11" fmla="*/ 1243490 w 2160000"/>
                <a:gd name="connsiteY11" fmla="*/ 1720721 h 2837657"/>
                <a:gd name="connsiteX12" fmla="*/ 1281029 w 2160000"/>
                <a:gd name="connsiteY12" fmla="*/ 1776708 h 2837657"/>
                <a:gd name="connsiteX13" fmla="*/ 1284573 w 2160000"/>
                <a:gd name="connsiteY13" fmla="*/ 1777221 h 2837657"/>
                <a:gd name="connsiteX14" fmla="*/ 2155088 w 2160000"/>
                <a:gd name="connsiteY14" fmla="*/ 2739231 h 2837657"/>
                <a:gd name="connsiteX15" fmla="*/ 2160000 w 2160000"/>
                <a:gd name="connsiteY15" fmla="*/ 2837657 h 2837657"/>
                <a:gd name="connsiteX16" fmla="*/ 0 w 2160000"/>
                <a:gd name="connsiteY16" fmla="*/ 2837657 h 2837657"/>
                <a:gd name="connsiteX17" fmla="*/ 4913 w 2160000"/>
                <a:gd name="connsiteY17" fmla="*/ 2739231 h 2837657"/>
                <a:gd name="connsiteX18" fmla="*/ 777752 w 2160000"/>
                <a:gd name="connsiteY18" fmla="*/ 1800996 h 2837657"/>
                <a:gd name="connsiteX19" fmla="*/ 818658 w 2160000"/>
                <a:gd name="connsiteY19" fmla="*/ 1791039 h 2837657"/>
                <a:gd name="connsiteX20" fmla="*/ 845449 w 2160000"/>
                <a:gd name="connsiteY20" fmla="*/ 1756624 h 2837657"/>
                <a:gd name="connsiteX21" fmla="*/ 915609 w 2160000"/>
                <a:gd name="connsiteY21" fmla="*/ 1513171 h 2837657"/>
                <a:gd name="connsiteX22" fmla="*/ 795284 w 2160000"/>
                <a:gd name="connsiteY22" fmla="*/ 1205276 h 2837657"/>
                <a:gd name="connsiteX23" fmla="*/ 789713 w 2160000"/>
                <a:gd name="connsiteY23" fmla="*/ 1200405 h 2837657"/>
                <a:gd name="connsiteX24" fmla="*/ 789713 w 2160000"/>
                <a:gd name="connsiteY24" fmla="*/ 1193910 h 2837657"/>
                <a:gd name="connsiteX25" fmla="*/ 713247 w 2160000"/>
                <a:gd name="connsiteY25" fmla="*/ 1152406 h 2837657"/>
                <a:gd name="connsiteX26" fmla="*/ 435486 w 2160000"/>
                <a:gd name="connsiteY26" fmla="*/ 630000 h 2837657"/>
                <a:gd name="connsiteX27" fmla="*/ 1065486 w 2160000"/>
                <a:gd name="connsiteY27" fmla="*/ 0 h 28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60000" h="2837657">
                  <a:moveTo>
                    <a:pt x="1065486" y="189000"/>
                  </a:moveTo>
                  <a:cubicBezTo>
                    <a:pt x="821928" y="189000"/>
                    <a:pt x="624486" y="386442"/>
                    <a:pt x="624486" y="630000"/>
                  </a:cubicBezTo>
                  <a:cubicBezTo>
                    <a:pt x="624486" y="873558"/>
                    <a:pt x="821928" y="1071000"/>
                    <a:pt x="1065486" y="1071000"/>
                  </a:cubicBezTo>
                  <a:cubicBezTo>
                    <a:pt x="1309044" y="1071000"/>
                    <a:pt x="1506486" y="873558"/>
                    <a:pt x="1506486" y="630000"/>
                  </a:cubicBezTo>
                  <a:cubicBezTo>
                    <a:pt x="1506486" y="386442"/>
                    <a:pt x="1309044" y="189000"/>
                    <a:pt x="1065486" y="189000"/>
                  </a:cubicBezTo>
                  <a:close/>
                  <a:moveTo>
                    <a:pt x="1065486" y="0"/>
                  </a:moveTo>
                  <a:cubicBezTo>
                    <a:pt x="1413426" y="0"/>
                    <a:pt x="1695486" y="282061"/>
                    <a:pt x="1695486" y="630000"/>
                  </a:cubicBezTo>
                  <a:cubicBezTo>
                    <a:pt x="1695486" y="847462"/>
                    <a:pt x="1585306" y="1039190"/>
                    <a:pt x="1417725" y="1152406"/>
                  </a:cubicBezTo>
                  <a:lnTo>
                    <a:pt x="1312448" y="1209549"/>
                  </a:lnTo>
                  <a:lnTo>
                    <a:pt x="1300630" y="1220396"/>
                  </a:lnTo>
                  <a:cubicBezTo>
                    <a:pt x="1234321" y="1297723"/>
                    <a:pt x="1193906" y="1400443"/>
                    <a:pt x="1193906" y="1513169"/>
                  </a:cubicBezTo>
                  <a:cubicBezTo>
                    <a:pt x="1193906" y="1588319"/>
                    <a:pt x="1211868" y="1659023"/>
                    <a:pt x="1243490" y="1720721"/>
                  </a:cubicBezTo>
                  <a:lnTo>
                    <a:pt x="1281029" y="1776708"/>
                  </a:lnTo>
                  <a:lnTo>
                    <a:pt x="1284573" y="1777221"/>
                  </a:lnTo>
                  <a:cubicBezTo>
                    <a:pt x="1748261" y="1867109"/>
                    <a:pt x="2106664" y="2256813"/>
                    <a:pt x="2155088" y="2739231"/>
                  </a:cubicBezTo>
                  <a:lnTo>
                    <a:pt x="2160000" y="2837657"/>
                  </a:lnTo>
                  <a:lnTo>
                    <a:pt x="0" y="2837657"/>
                  </a:lnTo>
                  <a:lnTo>
                    <a:pt x="4913" y="2739231"/>
                  </a:lnTo>
                  <a:cubicBezTo>
                    <a:pt x="49877" y="2291271"/>
                    <a:pt x="362120" y="1923254"/>
                    <a:pt x="777752" y="1800996"/>
                  </a:cubicBezTo>
                  <a:lnTo>
                    <a:pt x="818658" y="1791039"/>
                  </a:lnTo>
                  <a:lnTo>
                    <a:pt x="845449" y="1756624"/>
                  </a:lnTo>
                  <a:cubicBezTo>
                    <a:pt x="889745" y="1687129"/>
                    <a:pt x="915609" y="1603352"/>
                    <a:pt x="915609" y="1513171"/>
                  </a:cubicBezTo>
                  <a:cubicBezTo>
                    <a:pt x="915609" y="1392931"/>
                    <a:pt x="869628" y="1284073"/>
                    <a:pt x="795284" y="1205276"/>
                  </a:cubicBezTo>
                  <a:lnTo>
                    <a:pt x="789713" y="1200405"/>
                  </a:lnTo>
                  <a:lnTo>
                    <a:pt x="789713" y="1193910"/>
                  </a:lnTo>
                  <a:lnTo>
                    <a:pt x="713247" y="1152406"/>
                  </a:lnTo>
                  <a:cubicBezTo>
                    <a:pt x="545666" y="1039190"/>
                    <a:pt x="435486" y="847462"/>
                    <a:pt x="435486" y="630000"/>
                  </a:cubicBezTo>
                  <a:cubicBezTo>
                    <a:pt x="435486" y="282061"/>
                    <a:pt x="717547" y="0"/>
                    <a:pt x="1065486" y="0"/>
                  </a:cubicBezTo>
                  <a:close/>
                </a:path>
              </a:pathLst>
            </a:custGeom>
            <a:solidFill>
              <a:srgbClr val="08A6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423008" y="2041500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1">
                <a:defRPr/>
              </a:pPr>
              <a:r>
                <a:rPr lang="fa-IR" sz="2400" b="1" kern="0" dirty="0" smtClean="0">
                  <a:latin typeface="Kabob" panose="020B7200000000000000" pitchFamily="34" charset="0"/>
                </a:rPr>
                <a:t>2</a:t>
              </a:r>
              <a:endParaRPr lang="en-NZ" sz="2400" b="1" kern="0" dirty="0">
                <a:latin typeface="Kabob" panose="020B7200000000000000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61060" y="1108006"/>
              <a:ext cx="78981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 rtl="1">
                <a:defRPr/>
              </a:pPr>
              <a:r>
                <a:rPr lang="fa-IR" sz="2200" b="1" kern="0" dirty="0" smtClean="0">
                  <a:latin typeface="Kabob" panose="020B7200000000000000" pitchFamily="34" charset="0"/>
                  <a:cs typeface="B Nazanin" panose="00000400000000000000" pitchFamily="2" charset="-78"/>
                </a:rPr>
                <a:t>گام دوم</a:t>
              </a:r>
              <a:endParaRPr kumimoji="0" lang="fa-IR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bob" panose="020B7200000000000000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464142" y="2599046"/>
            <a:ext cx="2182384" cy="1636277"/>
            <a:chOff x="2464142" y="2599046"/>
            <a:chExt cx="2182384" cy="1636277"/>
          </a:xfrm>
        </p:grpSpPr>
        <p:sp>
          <p:nvSpPr>
            <p:cNvPr id="53" name="Freeform 52"/>
            <p:cNvSpPr/>
            <p:nvPr/>
          </p:nvSpPr>
          <p:spPr>
            <a:xfrm rot="5400000">
              <a:off x="2737195" y="2325993"/>
              <a:ext cx="1636277" cy="2182384"/>
            </a:xfrm>
            <a:custGeom>
              <a:avLst/>
              <a:gdLst>
                <a:gd name="connsiteX0" fmla="*/ 1065486 w 2160000"/>
                <a:gd name="connsiteY0" fmla="*/ 189000 h 2837657"/>
                <a:gd name="connsiteX1" fmla="*/ 624486 w 2160000"/>
                <a:gd name="connsiteY1" fmla="*/ 630000 h 2837657"/>
                <a:gd name="connsiteX2" fmla="*/ 1065486 w 2160000"/>
                <a:gd name="connsiteY2" fmla="*/ 1071000 h 2837657"/>
                <a:gd name="connsiteX3" fmla="*/ 1506486 w 2160000"/>
                <a:gd name="connsiteY3" fmla="*/ 630000 h 2837657"/>
                <a:gd name="connsiteX4" fmla="*/ 1065486 w 2160000"/>
                <a:gd name="connsiteY4" fmla="*/ 189000 h 2837657"/>
                <a:gd name="connsiteX5" fmla="*/ 1065486 w 2160000"/>
                <a:gd name="connsiteY5" fmla="*/ 0 h 2837657"/>
                <a:gd name="connsiteX6" fmla="*/ 1695486 w 2160000"/>
                <a:gd name="connsiteY6" fmla="*/ 630000 h 2837657"/>
                <a:gd name="connsiteX7" fmla="*/ 1417725 w 2160000"/>
                <a:gd name="connsiteY7" fmla="*/ 1152406 h 2837657"/>
                <a:gd name="connsiteX8" fmla="*/ 1312448 w 2160000"/>
                <a:gd name="connsiteY8" fmla="*/ 1209549 h 2837657"/>
                <a:gd name="connsiteX9" fmla="*/ 1300630 w 2160000"/>
                <a:gd name="connsiteY9" fmla="*/ 1220396 h 2837657"/>
                <a:gd name="connsiteX10" fmla="*/ 1193906 w 2160000"/>
                <a:gd name="connsiteY10" fmla="*/ 1513169 h 2837657"/>
                <a:gd name="connsiteX11" fmla="*/ 1243490 w 2160000"/>
                <a:gd name="connsiteY11" fmla="*/ 1720721 h 2837657"/>
                <a:gd name="connsiteX12" fmla="*/ 1281029 w 2160000"/>
                <a:gd name="connsiteY12" fmla="*/ 1776708 h 2837657"/>
                <a:gd name="connsiteX13" fmla="*/ 1284573 w 2160000"/>
                <a:gd name="connsiteY13" fmla="*/ 1777221 h 2837657"/>
                <a:gd name="connsiteX14" fmla="*/ 2155088 w 2160000"/>
                <a:gd name="connsiteY14" fmla="*/ 2739231 h 2837657"/>
                <a:gd name="connsiteX15" fmla="*/ 2160000 w 2160000"/>
                <a:gd name="connsiteY15" fmla="*/ 2837657 h 2837657"/>
                <a:gd name="connsiteX16" fmla="*/ 0 w 2160000"/>
                <a:gd name="connsiteY16" fmla="*/ 2837657 h 2837657"/>
                <a:gd name="connsiteX17" fmla="*/ 4913 w 2160000"/>
                <a:gd name="connsiteY17" fmla="*/ 2739231 h 2837657"/>
                <a:gd name="connsiteX18" fmla="*/ 777752 w 2160000"/>
                <a:gd name="connsiteY18" fmla="*/ 1800996 h 2837657"/>
                <a:gd name="connsiteX19" fmla="*/ 818658 w 2160000"/>
                <a:gd name="connsiteY19" fmla="*/ 1791039 h 2837657"/>
                <a:gd name="connsiteX20" fmla="*/ 845449 w 2160000"/>
                <a:gd name="connsiteY20" fmla="*/ 1756624 h 2837657"/>
                <a:gd name="connsiteX21" fmla="*/ 915609 w 2160000"/>
                <a:gd name="connsiteY21" fmla="*/ 1513171 h 2837657"/>
                <a:gd name="connsiteX22" fmla="*/ 795284 w 2160000"/>
                <a:gd name="connsiteY22" fmla="*/ 1205276 h 2837657"/>
                <a:gd name="connsiteX23" fmla="*/ 789713 w 2160000"/>
                <a:gd name="connsiteY23" fmla="*/ 1200405 h 2837657"/>
                <a:gd name="connsiteX24" fmla="*/ 789713 w 2160000"/>
                <a:gd name="connsiteY24" fmla="*/ 1193910 h 2837657"/>
                <a:gd name="connsiteX25" fmla="*/ 713247 w 2160000"/>
                <a:gd name="connsiteY25" fmla="*/ 1152406 h 2837657"/>
                <a:gd name="connsiteX26" fmla="*/ 435486 w 2160000"/>
                <a:gd name="connsiteY26" fmla="*/ 630000 h 2837657"/>
                <a:gd name="connsiteX27" fmla="*/ 1065486 w 2160000"/>
                <a:gd name="connsiteY27" fmla="*/ 0 h 28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60000" h="2837657">
                  <a:moveTo>
                    <a:pt x="1065486" y="189000"/>
                  </a:moveTo>
                  <a:cubicBezTo>
                    <a:pt x="821928" y="189000"/>
                    <a:pt x="624486" y="386442"/>
                    <a:pt x="624486" y="630000"/>
                  </a:cubicBezTo>
                  <a:cubicBezTo>
                    <a:pt x="624486" y="873558"/>
                    <a:pt x="821928" y="1071000"/>
                    <a:pt x="1065486" y="1071000"/>
                  </a:cubicBezTo>
                  <a:cubicBezTo>
                    <a:pt x="1309044" y="1071000"/>
                    <a:pt x="1506486" y="873558"/>
                    <a:pt x="1506486" y="630000"/>
                  </a:cubicBezTo>
                  <a:cubicBezTo>
                    <a:pt x="1506486" y="386442"/>
                    <a:pt x="1309044" y="189000"/>
                    <a:pt x="1065486" y="189000"/>
                  </a:cubicBezTo>
                  <a:close/>
                  <a:moveTo>
                    <a:pt x="1065486" y="0"/>
                  </a:moveTo>
                  <a:cubicBezTo>
                    <a:pt x="1413426" y="0"/>
                    <a:pt x="1695486" y="282061"/>
                    <a:pt x="1695486" y="630000"/>
                  </a:cubicBezTo>
                  <a:cubicBezTo>
                    <a:pt x="1695486" y="847462"/>
                    <a:pt x="1585306" y="1039190"/>
                    <a:pt x="1417725" y="1152406"/>
                  </a:cubicBezTo>
                  <a:lnTo>
                    <a:pt x="1312448" y="1209549"/>
                  </a:lnTo>
                  <a:lnTo>
                    <a:pt x="1300630" y="1220396"/>
                  </a:lnTo>
                  <a:cubicBezTo>
                    <a:pt x="1234321" y="1297723"/>
                    <a:pt x="1193906" y="1400443"/>
                    <a:pt x="1193906" y="1513169"/>
                  </a:cubicBezTo>
                  <a:cubicBezTo>
                    <a:pt x="1193906" y="1588319"/>
                    <a:pt x="1211868" y="1659023"/>
                    <a:pt x="1243490" y="1720721"/>
                  </a:cubicBezTo>
                  <a:lnTo>
                    <a:pt x="1281029" y="1776708"/>
                  </a:lnTo>
                  <a:lnTo>
                    <a:pt x="1284573" y="1777221"/>
                  </a:lnTo>
                  <a:cubicBezTo>
                    <a:pt x="1748261" y="1867109"/>
                    <a:pt x="2106664" y="2256813"/>
                    <a:pt x="2155088" y="2739231"/>
                  </a:cubicBezTo>
                  <a:lnTo>
                    <a:pt x="2160000" y="2837657"/>
                  </a:lnTo>
                  <a:lnTo>
                    <a:pt x="0" y="2837657"/>
                  </a:lnTo>
                  <a:lnTo>
                    <a:pt x="4913" y="2739231"/>
                  </a:lnTo>
                  <a:cubicBezTo>
                    <a:pt x="49877" y="2291271"/>
                    <a:pt x="362120" y="1923254"/>
                    <a:pt x="777752" y="1800996"/>
                  </a:cubicBezTo>
                  <a:lnTo>
                    <a:pt x="818658" y="1791039"/>
                  </a:lnTo>
                  <a:lnTo>
                    <a:pt x="845449" y="1756624"/>
                  </a:lnTo>
                  <a:cubicBezTo>
                    <a:pt x="889745" y="1687129"/>
                    <a:pt x="915609" y="1603352"/>
                    <a:pt x="915609" y="1513171"/>
                  </a:cubicBezTo>
                  <a:cubicBezTo>
                    <a:pt x="915609" y="1392931"/>
                    <a:pt x="869628" y="1284073"/>
                    <a:pt x="795284" y="1205276"/>
                  </a:cubicBezTo>
                  <a:lnTo>
                    <a:pt x="789713" y="1200405"/>
                  </a:lnTo>
                  <a:lnTo>
                    <a:pt x="789713" y="1193910"/>
                  </a:lnTo>
                  <a:lnTo>
                    <a:pt x="713247" y="1152406"/>
                  </a:lnTo>
                  <a:cubicBezTo>
                    <a:pt x="545666" y="1039190"/>
                    <a:pt x="435486" y="847462"/>
                    <a:pt x="435486" y="630000"/>
                  </a:cubicBezTo>
                  <a:cubicBezTo>
                    <a:pt x="435486" y="282061"/>
                    <a:pt x="717547" y="0"/>
                    <a:pt x="1065486" y="0"/>
                  </a:cubicBezTo>
                  <a:close/>
                </a:path>
              </a:pathLst>
            </a:custGeom>
            <a:solidFill>
              <a:srgbClr val="61AB3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69932" y="3140642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1">
                <a:defRPr/>
              </a:pPr>
              <a:r>
                <a:rPr lang="fa-IR" sz="2400" b="1" kern="0" dirty="0" smtClean="0">
                  <a:latin typeface="Kabob" panose="020B7200000000000000" pitchFamily="34" charset="0"/>
                </a:rPr>
                <a:t>3</a:t>
              </a:r>
              <a:endParaRPr lang="en-NZ" sz="2400" b="1" kern="0" dirty="0">
                <a:latin typeface="Kabob" panose="020B7200000000000000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764801" y="3035132"/>
              <a:ext cx="78981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 rtl="1">
                <a:defRPr/>
              </a:pPr>
              <a:r>
                <a:rPr lang="fa-IR" sz="2200" b="1" kern="0" dirty="0" smtClean="0">
                  <a:latin typeface="Kabob" panose="020B7200000000000000" pitchFamily="34" charset="0"/>
                  <a:cs typeface="B Nazanin" panose="00000400000000000000" pitchFamily="2" charset="-78"/>
                </a:rPr>
                <a:t>گام سوم</a:t>
              </a:r>
              <a:endParaRPr kumimoji="0" lang="fa-IR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bob" panose="020B7200000000000000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918649" y="4078476"/>
            <a:ext cx="2182384" cy="1636277"/>
            <a:chOff x="1918649" y="4078476"/>
            <a:chExt cx="2182384" cy="1636277"/>
          </a:xfrm>
        </p:grpSpPr>
        <p:sp>
          <p:nvSpPr>
            <p:cNvPr id="57" name="Freeform 56"/>
            <p:cNvSpPr/>
            <p:nvPr/>
          </p:nvSpPr>
          <p:spPr>
            <a:xfrm rot="8095351">
              <a:off x="2191702" y="3805423"/>
              <a:ext cx="1636277" cy="2182384"/>
            </a:xfrm>
            <a:custGeom>
              <a:avLst/>
              <a:gdLst>
                <a:gd name="connsiteX0" fmla="*/ 1065486 w 2160000"/>
                <a:gd name="connsiteY0" fmla="*/ 189000 h 2837657"/>
                <a:gd name="connsiteX1" fmla="*/ 624486 w 2160000"/>
                <a:gd name="connsiteY1" fmla="*/ 630000 h 2837657"/>
                <a:gd name="connsiteX2" fmla="*/ 1065486 w 2160000"/>
                <a:gd name="connsiteY2" fmla="*/ 1071000 h 2837657"/>
                <a:gd name="connsiteX3" fmla="*/ 1506486 w 2160000"/>
                <a:gd name="connsiteY3" fmla="*/ 630000 h 2837657"/>
                <a:gd name="connsiteX4" fmla="*/ 1065486 w 2160000"/>
                <a:gd name="connsiteY4" fmla="*/ 189000 h 2837657"/>
                <a:gd name="connsiteX5" fmla="*/ 1065486 w 2160000"/>
                <a:gd name="connsiteY5" fmla="*/ 0 h 2837657"/>
                <a:gd name="connsiteX6" fmla="*/ 1695486 w 2160000"/>
                <a:gd name="connsiteY6" fmla="*/ 630000 h 2837657"/>
                <a:gd name="connsiteX7" fmla="*/ 1417725 w 2160000"/>
                <a:gd name="connsiteY7" fmla="*/ 1152406 h 2837657"/>
                <a:gd name="connsiteX8" fmla="*/ 1312448 w 2160000"/>
                <a:gd name="connsiteY8" fmla="*/ 1209549 h 2837657"/>
                <a:gd name="connsiteX9" fmla="*/ 1300630 w 2160000"/>
                <a:gd name="connsiteY9" fmla="*/ 1220396 h 2837657"/>
                <a:gd name="connsiteX10" fmla="*/ 1193906 w 2160000"/>
                <a:gd name="connsiteY10" fmla="*/ 1513169 h 2837657"/>
                <a:gd name="connsiteX11" fmla="*/ 1243490 w 2160000"/>
                <a:gd name="connsiteY11" fmla="*/ 1720721 h 2837657"/>
                <a:gd name="connsiteX12" fmla="*/ 1281029 w 2160000"/>
                <a:gd name="connsiteY12" fmla="*/ 1776708 h 2837657"/>
                <a:gd name="connsiteX13" fmla="*/ 1284573 w 2160000"/>
                <a:gd name="connsiteY13" fmla="*/ 1777221 h 2837657"/>
                <a:gd name="connsiteX14" fmla="*/ 2155088 w 2160000"/>
                <a:gd name="connsiteY14" fmla="*/ 2739231 h 2837657"/>
                <a:gd name="connsiteX15" fmla="*/ 2160000 w 2160000"/>
                <a:gd name="connsiteY15" fmla="*/ 2837657 h 2837657"/>
                <a:gd name="connsiteX16" fmla="*/ 0 w 2160000"/>
                <a:gd name="connsiteY16" fmla="*/ 2837657 h 2837657"/>
                <a:gd name="connsiteX17" fmla="*/ 4913 w 2160000"/>
                <a:gd name="connsiteY17" fmla="*/ 2739231 h 2837657"/>
                <a:gd name="connsiteX18" fmla="*/ 777752 w 2160000"/>
                <a:gd name="connsiteY18" fmla="*/ 1800996 h 2837657"/>
                <a:gd name="connsiteX19" fmla="*/ 818658 w 2160000"/>
                <a:gd name="connsiteY19" fmla="*/ 1791039 h 2837657"/>
                <a:gd name="connsiteX20" fmla="*/ 845449 w 2160000"/>
                <a:gd name="connsiteY20" fmla="*/ 1756624 h 2837657"/>
                <a:gd name="connsiteX21" fmla="*/ 915609 w 2160000"/>
                <a:gd name="connsiteY21" fmla="*/ 1513171 h 2837657"/>
                <a:gd name="connsiteX22" fmla="*/ 795284 w 2160000"/>
                <a:gd name="connsiteY22" fmla="*/ 1205276 h 2837657"/>
                <a:gd name="connsiteX23" fmla="*/ 789713 w 2160000"/>
                <a:gd name="connsiteY23" fmla="*/ 1200405 h 2837657"/>
                <a:gd name="connsiteX24" fmla="*/ 789713 w 2160000"/>
                <a:gd name="connsiteY24" fmla="*/ 1193910 h 2837657"/>
                <a:gd name="connsiteX25" fmla="*/ 713247 w 2160000"/>
                <a:gd name="connsiteY25" fmla="*/ 1152406 h 2837657"/>
                <a:gd name="connsiteX26" fmla="*/ 435486 w 2160000"/>
                <a:gd name="connsiteY26" fmla="*/ 630000 h 2837657"/>
                <a:gd name="connsiteX27" fmla="*/ 1065486 w 2160000"/>
                <a:gd name="connsiteY27" fmla="*/ 0 h 28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60000" h="2837657">
                  <a:moveTo>
                    <a:pt x="1065486" y="189000"/>
                  </a:moveTo>
                  <a:cubicBezTo>
                    <a:pt x="821928" y="189000"/>
                    <a:pt x="624486" y="386442"/>
                    <a:pt x="624486" y="630000"/>
                  </a:cubicBezTo>
                  <a:cubicBezTo>
                    <a:pt x="624486" y="873558"/>
                    <a:pt x="821928" y="1071000"/>
                    <a:pt x="1065486" y="1071000"/>
                  </a:cubicBezTo>
                  <a:cubicBezTo>
                    <a:pt x="1309044" y="1071000"/>
                    <a:pt x="1506486" y="873558"/>
                    <a:pt x="1506486" y="630000"/>
                  </a:cubicBezTo>
                  <a:cubicBezTo>
                    <a:pt x="1506486" y="386442"/>
                    <a:pt x="1309044" y="189000"/>
                    <a:pt x="1065486" y="189000"/>
                  </a:cubicBezTo>
                  <a:close/>
                  <a:moveTo>
                    <a:pt x="1065486" y="0"/>
                  </a:moveTo>
                  <a:cubicBezTo>
                    <a:pt x="1413426" y="0"/>
                    <a:pt x="1695486" y="282061"/>
                    <a:pt x="1695486" y="630000"/>
                  </a:cubicBezTo>
                  <a:cubicBezTo>
                    <a:pt x="1695486" y="847462"/>
                    <a:pt x="1585306" y="1039190"/>
                    <a:pt x="1417725" y="1152406"/>
                  </a:cubicBezTo>
                  <a:lnTo>
                    <a:pt x="1312448" y="1209549"/>
                  </a:lnTo>
                  <a:lnTo>
                    <a:pt x="1300630" y="1220396"/>
                  </a:lnTo>
                  <a:cubicBezTo>
                    <a:pt x="1234321" y="1297723"/>
                    <a:pt x="1193906" y="1400443"/>
                    <a:pt x="1193906" y="1513169"/>
                  </a:cubicBezTo>
                  <a:cubicBezTo>
                    <a:pt x="1193906" y="1588319"/>
                    <a:pt x="1211868" y="1659023"/>
                    <a:pt x="1243490" y="1720721"/>
                  </a:cubicBezTo>
                  <a:lnTo>
                    <a:pt x="1281029" y="1776708"/>
                  </a:lnTo>
                  <a:lnTo>
                    <a:pt x="1284573" y="1777221"/>
                  </a:lnTo>
                  <a:cubicBezTo>
                    <a:pt x="1748261" y="1867109"/>
                    <a:pt x="2106664" y="2256813"/>
                    <a:pt x="2155088" y="2739231"/>
                  </a:cubicBezTo>
                  <a:lnTo>
                    <a:pt x="2160000" y="2837657"/>
                  </a:lnTo>
                  <a:lnTo>
                    <a:pt x="0" y="2837657"/>
                  </a:lnTo>
                  <a:lnTo>
                    <a:pt x="4913" y="2739231"/>
                  </a:lnTo>
                  <a:cubicBezTo>
                    <a:pt x="49877" y="2291271"/>
                    <a:pt x="362120" y="1923254"/>
                    <a:pt x="777752" y="1800996"/>
                  </a:cubicBezTo>
                  <a:lnTo>
                    <a:pt x="818658" y="1791039"/>
                  </a:lnTo>
                  <a:lnTo>
                    <a:pt x="845449" y="1756624"/>
                  </a:lnTo>
                  <a:cubicBezTo>
                    <a:pt x="889745" y="1687129"/>
                    <a:pt x="915609" y="1603352"/>
                    <a:pt x="915609" y="1513171"/>
                  </a:cubicBezTo>
                  <a:cubicBezTo>
                    <a:pt x="915609" y="1392931"/>
                    <a:pt x="869628" y="1284073"/>
                    <a:pt x="795284" y="1205276"/>
                  </a:cubicBezTo>
                  <a:lnTo>
                    <a:pt x="789713" y="1200405"/>
                  </a:lnTo>
                  <a:lnTo>
                    <a:pt x="789713" y="1193910"/>
                  </a:lnTo>
                  <a:lnTo>
                    <a:pt x="713247" y="1152406"/>
                  </a:lnTo>
                  <a:cubicBezTo>
                    <a:pt x="545666" y="1039190"/>
                    <a:pt x="435486" y="847462"/>
                    <a:pt x="435486" y="630000"/>
                  </a:cubicBezTo>
                  <a:cubicBezTo>
                    <a:pt x="435486" y="282061"/>
                    <a:pt x="717547" y="0"/>
                    <a:pt x="1065486" y="0"/>
                  </a:cubicBezTo>
                  <a:close/>
                </a:path>
              </a:pathLst>
            </a:custGeom>
            <a:solidFill>
              <a:srgbClr val="DD9F0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482806" y="4184795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1">
                <a:defRPr/>
              </a:pPr>
              <a:r>
                <a:rPr lang="fa-IR" sz="2400" b="1" kern="0" dirty="0" smtClean="0">
                  <a:latin typeface="Kabob" panose="020B7200000000000000" pitchFamily="34" charset="0"/>
                </a:rPr>
                <a:t>4</a:t>
              </a:r>
              <a:endParaRPr lang="en-NZ" sz="2400" b="1" kern="0" dirty="0">
                <a:latin typeface="Kabob" panose="020B7200000000000000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047805" y="4951668"/>
              <a:ext cx="789815" cy="6771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 rtl="1">
                <a:defRPr/>
              </a:pPr>
              <a:r>
                <a:rPr lang="fa-IR" sz="2200" b="1" kern="0" dirty="0" smtClean="0">
                  <a:latin typeface="Kabob" panose="020B7200000000000000" pitchFamily="34" charset="0"/>
                  <a:cs typeface="B Nazanin" panose="00000400000000000000" pitchFamily="2" charset="-78"/>
                </a:rPr>
                <a:t>گام </a:t>
              </a:r>
              <a:r>
                <a:rPr lang="fa-IR" sz="1600" b="1" kern="0" dirty="0" smtClean="0">
                  <a:latin typeface="Kabob" panose="020B7200000000000000" pitchFamily="34" charset="0"/>
                  <a:cs typeface="B Nazanin" panose="00000400000000000000" pitchFamily="2" charset="-78"/>
                </a:rPr>
                <a:t>چهارم</a:t>
              </a:r>
              <a:endParaRPr kumimoji="0" lang="fa-IR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bob" panose="020B7200000000000000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70380" y="4415628"/>
            <a:ext cx="1636277" cy="2182384"/>
            <a:chOff x="770380" y="4415628"/>
            <a:chExt cx="1636277" cy="2182384"/>
          </a:xfrm>
        </p:grpSpPr>
        <p:sp>
          <p:nvSpPr>
            <p:cNvPr id="61" name="Freeform 60"/>
            <p:cNvSpPr/>
            <p:nvPr/>
          </p:nvSpPr>
          <p:spPr>
            <a:xfrm rot="10800000">
              <a:off x="770380" y="4415628"/>
              <a:ext cx="1636277" cy="2182384"/>
            </a:xfrm>
            <a:custGeom>
              <a:avLst/>
              <a:gdLst>
                <a:gd name="connsiteX0" fmla="*/ 1065486 w 2160000"/>
                <a:gd name="connsiteY0" fmla="*/ 189000 h 2837657"/>
                <a:gd name="connsiteX1" fmla="*/ 624486 w 2160000"/>
                <a:gd name="connsiteY1" fmla="*/ 630000 h 2837657"/>
                <a:gd name="connsiteX2" fmla="*/ 1065486 w 2160000"/>
                <a:gd name="connsiteY2" fmla="*/ 1071000 h 2837657"/>
                <a:gd name="connsiteX3" fmla="*/ 1506486 w 2160000"/>
                <a:gd name="connsiteY3" fmla="*/ 630000 h 2837657"/>
                <a:gd name="connsiteX4" fmla="*/ 1065486 w 2160000"/>
                <a:gd name="connsiteY4" fmla="*/ 189000 h 2837657"/>
                <a:gd name="connsiteX5" fmla="*/ 1065486 w 2160000"/>
                <a:gd name="connsiteY5" fmla="*/ 0 h 2837657"/>
                <a:gd name="connsiteX6" fmla="*/ 1695486 w 2160000"/>
                <a:gd name="connsiteY6" fmla="*/ 630000 h 2837657"/>
                <a:gd name="connsiteX7" fmla="*/ 1417725 w 2160000"/>
                <a:gd name="connsiteY7" fmla="*/ 1152406 h 2837657"/>
                <a:gd name="connsiteX8" fmla="*/ 1312448 w 2160000"/>
                <a:gd name="connsiteY8" fmla="*/ 1209549 h 2837657"/>
                <a:gd name="connsiteX9" fmla="*/ 1300630 w 2160000"/>
                <a:gd name="connsiteY9" fmla="*/ 1220396 h 2837657"/>
                <a:gd name="connsiteX10" fmla="*/ 1193906 w 2160000"/>
                <a:gd name="connsiteY10" fmla="*/ 1513169 h 2837657"/>
                <a:gd name="connsiteX11" fmla="*/ 1243490 w 2160000"/>
                <a:gd name="connsiteY11" fmla="*/ 1720721 h 2837657"/>
                <a:gd name="connsiteX12" fmla="*/ 1281029 w 2160000"/>
                <a:gd name="connsiteY12" fmla="*/ 1776708 h 2837657"/>
                <a:gd name="connsiteX13" fmla="*/ 1284573 w 2160000"/>
                <a:gd name="connsiteY13" fmla="*/ 1777221 h 2837657"/>
                <a:gd name="connsiteX14" fmla="*/ 2155088 w 2160000"/>
                <a:gd name="connsiteY14" fmla="*/ 2739231 h 2837657"/>
                <a:gd name="connsiteX15" fmla="*/ 2160000 w 2160000"/>
                <a:gd name="connsiteY15" fmla="*/ 2837657 h 2837657"/>
                <a:gd name="connsiteX16" fmla="*/ 0 w 2160000"/>
                <a:gd name="connsiteY16" fmla="*/ 2837657 h 2837657"/>
                <a:gd name="connsiteX17" fmla="*/ 4913 w 2160000"/>
                <a:gd name="connsiteY17" fmla="*/ 2739231 h 2837657"/>
                <a:gd name="connsiteX18" fmla="*/ 777752 w 2160000"/>
                <a:gd name="connsiteY18" fmla="*/ 1800996 h 2837657"/>
                <a:gd name="connsiteX19" fmla="*/ 818658 w 2160000"/>
                <a:gd name="connsiteY19" fmla="*/ 1791039 h 2837657"/>
                <a:gd name="connsiteX20" fmla="*/ 845449 w 2160000"/>
                <a:gd name="connsiteY20" fmla="*/ 1756624 h 2837657"/>
                <a:gd name="connsiteX21" fmla="*/ 915609 w 2160000"/>
                <a:gd name="connsiteY21" fmla="*/ 1513171 h 2837657"/>
                <a:gd name="connsiteX22" fmla="*/ 795284 w 2160000"/>
                <a:gd name="connsiteY22" fmla="*/ 1205276 h 2837657"/>
                <a:gd name="connsiteX23" fmla="*/ 789713 w 2160000"/>
                <a:gd name="connsiteY23" fmla="*/ 1200405 h 2837657"/>
                <a:gd name="connsiteX24" fmla="*/ 789713 w 2160000"/>
                <a:gd name="connsiteY24" fmla="*/ 1193910 h 2837657"/>
                <a:gd name="connsiteX25" fmla="*/ 713247 w 2160000"/>
                <a:gd name="connsiteY25" fmla="*/ 1152406 h 2837657"/>
                <a:gd name="connsiteX26" fmla="*/ 435486 w 2160000"/>
                <a:gd name="connsiteY26" fmla="*/ 630000 h 2837657"/>
                <a:gd name="connsiteX27" fmla="*/ 1065486 w 2160000"/>
                <a:gd name="connsiteY27" fmla="*/ 0 h 28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60000" h="2837657">
                  <a:moveTo>
                    <a:pt x="1065486" y="189000"/>
                  </a:moveTo>
                  <a:cubicBezTo>
                    <a:pt x="821928" y="189000"/>
                    <a:pt x="624486" y="386442"/>
                    <a:pt x="624486" y="630000"/>
                  </a:cubicBezTo>
                  <a:cubicBezTo>
                    <a:pt x="624486" y="873558"/>
                    <a:pt x="821928" y="1071000"/>
                    <a:pt x="1065486" y="1071000"/>
                  </a:cubicBezTo>
                  <a:cubicBezTo>
                    <a:pt x="1309044" y="1071000"/>
                    <a:pt x="1506486" y="873558"/>
                    <a:pt x="1506486" y="630000"/>
                  </a:cubicBezTo>
                  <a:cubicBezTo>
                    <a:pt x="1506486" y="386442"/>
                    <a:pt x="1309044" y="189000"/>
                    <a:pt x="1065486" y="189000"/>
                  </a:cubicBezTo>
                  <a:close/>
                  <a:moveTo>
                    <a:pt x="1065486" y="0"/>
                  </a:moveTo>
                  <a:cubicBezTo>
                    <a:pt x="1413426" y="0"/>
                    <a:pt x="1695486" y="282061"/>
                    <a:pt x="1695486" y="630000"/>
                  </a:cubicBezTo>
                  <a:cubicBezTo>
                    <a:pt x="1695486" y="847462"/>
                    <a:pt x="1585306" y="1039190"/>
                    <a:pt x="1417725" y="1152406"/>
                  </a:cubicBezTo>
                  <a:lnTo>
                    <a:pt x="1312448" y="1209549"/>
                  </a:lnTo>
                  <a:lnTo>
                    <a:pt x="1300630" y="1220396"/>
                  </a:lnTo>
                  <a:cubicBezTo>
                    <a:pt x="1234321" y="1297723"/>
                    <a:pt x="1193906" y="1400443"/>
                    <a:pt x="1193906" y="1513169"/>
                  </a:cubicBezTo>
                  <a:cubicBezTo>
                    <a:pt x="1193906" y="1588319"/>
                    <a:pt x="1211868" y="1659023"/>
                    <a:pt x="1243490" y="1720721"/>
                  </a:cubicBezTo>
                  <a:lnTo>
                    <a:pt x="1281029" y="1776708"/>
                  </a:lnTo>
                  <a:lnTo>
                    <a:pt x="1284573" y="1777221"/>
                  </a:lnTo>
                  <a:cubicBezTo>
                    <a:pt x="1748261" y="1867109"/>
                    <a:pt x="2106664" y="2256813"/>
                    <a:pt x="2155088" y="2739231"/>
                  </a:cubicBezTo>
                  <a:lnTo>
                    <a:pt x="2160000" y="2837657"/>
                  </a:lnTo>
                  <a:lnTo>
                    <a:pt x="0" y="2837657"/>
                  </a:lnTo>
                  <a:lnTo>
                    <a:pt x="4913" y="2739231"/>
                  </a:lnTo>
                  <a:cubicBezTo>
                    <a:pt x="49877" y="2291271"/>
                    <a:pt x="362120" y="1923254"/>
                    <a:pt x="777752" y="1800996"/>
                  </a:cubicBezTo>
                  <a:lnTo>
                    <a:pt x="818658" y="1791039"/>
                  </a:lnTo>
                  <a:lnTo>
                    <a:pt x="845449" y="1756624"/>
                  </a:lnTo>
                  <a:cubicBezTo>
                    <a:pt x="889745" y="1687129"/>
                    <a:pt x="915609" y="1603352"/>
                    <a:pt x="915609" y="1513171"/>
                  </a:cubicBezTo>
                  <a:cubicBezTo>
                    <a:pt x="915609" y="1392931"/>
                    <a:pt x="869628" y="1284073"/>
                    <a:pt x="795284" y="1205276"/>
                  </a:cubicBezTo>
                  <a:lnTo>
                    <a:pt x="789713" y="1200405"/>
                  </a:lnTo>
                  <a:lnTo>
                    <a:pt x="789713" y="1193910"/>
                  </a:lnTo>
                  <a:lnTo>
                    <a:pt x="713247" y="1152406"/>
                  </a:lnTo>
                  <a:cubicBezTo>
                    <a:pt x="545666" y="1039190"/>
                    <a:pt x="435486" y="847462"/>
                    <a:pt x="435486" y="630000"/>
                  </a:cubicBezTo>
                  <a:cubicBezTo>
                    <a:pt x="435486" y="282061"/>
                    <a:pt x="717547" y="0"/>
                    <a:pt x="1065486" y="0"/>
                  </a:cubicBezTo>
                  <a:close/>
                </a:path>
              </a:pathLst>
            </a:custGeom>
            <a:solidFill>
              <a:srgbClr val="E0751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411527" y="4739513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1">
                <a:defRPr/>
              </a:pPr>
              <a:r>
                <a:rPr lang="fa-IR" sz="2400" b="1" kern="0" dirty="0" smtClean="0">
                  <a:latin typeface="Kabob" panose="020B7200000000000000" pitchFamily="34" charset="0"/>
                </a:rPr>
                <a:t>5</a:t>
              </a:r>
              <a:endParaRPr lang="en-NZ" sz="2400" b="1" kern="0" dirty="0">
                <a:latin typeface="Kabob" panose="020B7200000000000000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193611" y="5732273"/>
              <a:ext cx="78981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 rtl="1">
                <a:defRPr/>
              </a:pPr>
              <a:r>
                <a:rPr lang="fa-IR" sz="2200" b="1" kern="0" dirty="0" smtClean="0">
                  <a:latin typeface="Kabob" panose="020B7200000000000000" pitchFamily="34" charset="0"/>
                  <a:cs typeface="B Nazanin" panose="00000400000000000000" pitchFamily="2" charset="-78"/>
                </a:rPr>
                <a:t>گام پنجم</a:t>
              </a:r>
              <a:endParaRPr kumimoji="0" lang="fa-IR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abob" panose="020B7200000000000000" pitchFamily="34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112" name="Picture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587" y="2078040"/>
            <a:ext cx="2700762" cy="2700762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4439816" y="44624"/>
            <a:ext cx="76373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solidFill>
                  <a:srgbClr val="FFC0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گام اول: طرح سؤال و بیان مسئله</a:t>
            </a:r>
          </a:p>
          <a:p>
            <a:pPr algn="ctr" rtl="1"/>
            <a:r>
              <a:rPr lang="fa-IR" sz="2800" b="1" dirty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1-</a:t>
            </a:r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پژوهشگر برای دست یابی به شناخت و آگاهی از مسئله ای که در ذهنش پدید آمده است، ابتدا باید مسئله خود را به صورت واضح و روشن بیان کند.</a:t>
            </a:r>
          </a:p>
          <a:p>
            <a:pPr algn="ctr" rtl="1"/>
            <a:r>
              <a:rPr lang="fa-IR" sz="2800" b="1" dirty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2- </a:t>
            </a:r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بهتر است صورت مسئله به شکل سؤالی، نوشته، و از عبارات خبری یا جملات کلی و نامعلوم جلوگیری شود. </a:t>
            </a:r>
          </a:p>
          <a:p>
            <a:pPr algn="ctr" rtl="1"/>
            <a:r>
              <a:rPr lang="fa-IR" sz="2800" b="1" dirty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3-</a:t>
            </a:r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در این مرحله، پژوهشگر از خود می پرسد انجام این پژوهش چه اهمیتی دارد؟</a:t>
            </a:r>
          </a:p>
          <a:p>
            <a:pPr algn="ctr" rtl="1"/>
            <a:r>
              <a:rPr lang="fa-IR" sz="2800" b="1" dirty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4- </a:t>
            </a:r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نکته مورد توجه در این مرحله این است که پژوهشگر باید پژوهش دیگران را مورد بررسی قرار دهد؛ به عبارت دیگر، مطالعه سابقه و پیشینه مسئله و نتایج پژوهش دیگران، مورد نیاز پژوهشگر است. او با این کار نسبت به موضوع، اطلاعات بیشتری پیدا می کند و مهمتر از همه، پی می برد سؤالی که برایش پیش آمده قبلا پاسخ داده شده است یا خیر.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4750072" y="962645"/>
            <a:ext cx="70729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solidFill>
                  <a:srgbClr val="FFC0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گام دوم: تدوين فرضیه</a:t>
            </a:r>
            <a:endParaRPr lang="en-US" sz="2800" b="1" dirty="0">
              <a:solidFill>
                <a:srgbClr val="FFC000"/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  <a:p>
            <a:pPr algn="ctr" rtl="1"/>
            <a:r>
              <a:rPr lang="fa-IR" sz="2800" b="1" dirty="0" smtClean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چرا فرضیه سازی یکی از مراحل حساس پژوهش است؟</a:t>
            </a:r>
            <a:endParaRPr lang="en-US" sz="2800" b="1" dirty="0" smtClean="0">
              <a:solidFill>
                <a:srgbClr val="FFFF00"/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  <a:p>
            <a:pPr algn="ctr" rtl="1"/>
            <a:r>
              <a:rPr lang="fa-IR" sz="2800" b="1" dirty="0" smtClean="0">
                <a:latin typeface="Vazir" panose="020B0603030804020204" pitchFamily="34" charset="-78"/>
                <a:cs typeface="B Nazanin" panose="00000400000000000000" pitchFamily="2" charset="-78"/>
              </a:rPr>
              <a:t>زیرا فرضیه ها در هر پژوهش، نقش راهنما را دارد و به فعالیتهایی جهت می دهد که قرار است انجام شود.</a:t>
            </a:r>
          </a:p>
          <a:p>
            <a:pPr algn="ctr" rtl="1"/>
            <a:r>
              <a:rPr lang="fa-IR" sz="2800" b="1" dirty="0" smtClean="0">
                <a:latin typeface="Vazir" panose="020B0603030804020204" pitchFamily="34" charset="-78"/>
                <a:cs typeface="B Nazanin" panose="00000400000000000000" pitchFamily="2" charset="-78"/>
              </a:rPr>
              <a:t>پژوهشگر </a:t>
            </a:r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با توجه به مسئله خود، پیشنهادها و خبرهای اولیه را در چارچوب مسئله پژوهش خود ارائه میکند.</a:t>
            </a:r>
          </a:p>
          <a:p>
            <a:pPr algn="ctr" rtl="1"/>
            <a:r>
              <a:rPr lang="fa-IR" sz="2800" b="1" dirty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فرضیه ِ های پژوهشگر  به چه عوامی بستگی دارد؟</a:t>
            </a:r>
            <a:endParaRPr lang="en-US" sz="2800" b="1" dirty="0">
              <a:solidFill>
                <a:srgbClr val="FFFF00"/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  <a:p>
            <a:pPr algn="ctr" rtl="1"/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به میزان دانش، تجربیات و سوابق پژوهشی در دسترس او بستگی دارد.</a:t>
            </a:r>
            <a:endParaRPr lang="en-US" sz="2800" b="1" dirty="0">
              <a:latin typeface="Vazir" panose="020B0603030804020204" pitchFamily="34" charset="-78"/>
              <a:cs typeface="B Nazanin" panose="00000400000000000000" pitchFamily="2" charset="-78"/>
            </a:endParaRPr>
          </a:p>
          <a:p>
            <a:pPr algn="ctr" rtl="1"/>
            <a:endParaRPr lang="en-US" sz="2800" b="1" dirty="0">
              <a:solidFill>
                <a:srgbClr val="FFFF00"/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727848" y="188640"/>
            <a:ext cx="742956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solidFill>
                  <a:srgbClr val="FFC0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گام سوم: جمع آوری اطلاعات</a:t>
            </a:r>
          </a:p>
          <a:p>
            <a:pPr algn="ctr" rtl="1"/>
            <a:r>
              <a:rPr lang="fa-IR" sz="2800" b="1" dirty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الف) روش کتابخانه ای:</a:t>
            </a:r>
          </a:p>
          <a:p>
            <a:pPr algn="ctr" rtl="1"/>
            <a:r>
              <a:rPr lang="fa-IR" sz="2800" b="1" dirty="0">
                <a:solidFill>
                  <a:srgbClr val="FFC0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 </a:t>
            </a:r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این روش در تمامی پژوهش های علمی، مورد استفاده قرار می گیرد. در برخی از آنها تمام تلاش پژوهشگر در کتابخانه صورت می گیرد و در برخی دیگر، بخشی از پژوهش در آنجا انجام می شود.</a:t>
            </a:r>
          </a:p>
          <a:p>
            <a:pPr algn="ctr" rtl="1"/>
            <a:r>
              <a:rPr lang="fa-IR" sz="2800" b="1" dirty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ب) روش میدانی:</a:t>
            </a:r>
          </a:p>
          <a:p>
            <a:pPr algn="ctr" rtl="1"/>
            <a:r>
              <a:rPr lang="fa-IR" sz="2800" b="1" dirty="0">
                <a:solidFill>
                  <a:srgbClr val="FFC0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 </a:t>
            </a:r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پژوهشگر در این روش برای گردآوری اطلاعات ناگزیر است به محیط بیرون برود و با مراجعه به افراد یا محیط و برقراری ارتباط مستقیم با مکان مورد مطالعه به گردآوری اطلاعات بپردازد. در واقع، او باید ابزار سنجش و اطلاعاتی خود را به میدان ببرد. پرسشنامه، مصاحبه و مشاهده، از جمله ابزارهای گردآوری اطلاعات میدانی است.</a:t>
            </a:r>
            <a:endParaRPr lang="en-US" sz="2800" b="1" dirty="0">
              <a:latin typeface="Vazir" panose="020B0603030804020204" pitchFamily="34" charset="-78"/>
              <a:cs typeface="B Nazanin" panose="00000400000000000000" pitchFamily="2" charset="-78"/>
            </a:endParaRPr>
          </a:p>
          <a:p>
            <a:pPr algn="ctr" rtl="1"/>
            <a:endParaRPr lang="fa-IR" sz="2800" b="1" dirty="0">
              <a:solidFill>
                <a:srgbClr val="FFC000"/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866320" y="1121842"/>
            <a:ext cx="69391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solidFill>
                  <a:srgbClr val="FFC0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گام چهارم: پردازش اطلاعات</a:t>
            </a:r>
          </a:p>
          <a:p>
            <a:pPr algn="ctr" rtl="1"/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پس از جمع آوری، استخراج و طبقه بندی اطلاعات، مرحله پردازش یعنی حذف اطلاعات غیرضروری و حفظ</a:t>
            </a:r>
          </a:p>
          <a:p>
            <a:pPr algn="ctr" rtl="1"/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اطلاعات مرتبط با پژوهش و تجزیه و تحلیل اطلاعات آغاز می شود.</a:t>
            </a:r>
            <a:endParaRPr lang="en-US" sz="2800" b="1" dirty="0">
              <a:latin typeface="Vazir" panose="020B0603030804020204" pitchFamily="34" charset="-78"/>
              <a:cs typeface="B Nazanin" panose="00000400000000000000" pitchFamily="2" charset="-78"/>
            </a:endParaRPr>
          </a:p>
          <a:p>
            <a:pPr algn="ctr" rtl="1"/>
            <a:r>
              <a:rPr lang="fa-IR" sz="2800" b="1" dirty="0" smtClean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مثال</a:t>
            </a:r>
          </a:p>
          <a:p>
            <a:pPr algn="ctr" rtl="1"/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درصد تغییرات جمعیت و درصد شاغلان در یک دهه در شهر کرج با استفاده از روش های آماری مورد تجزیه و تحلیل قرار می گیرد.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4905483" y="860377"/>
            <a:ext cx="68793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>
                <a:solidFill>
                  <a:srgbClr val="FFC0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نتیجه گیری و ارائه پیشنهادها</a:t>
            </a:r>
          </a:p>
          <a:p>
            <a:pPr algn="ctr" rtl="1"/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در مرحله آخر، پژوهشگر با تجزیه و تحلیل اطلاعات، پاسخ مسئله پژوهش را می یابد. </a:t>
            </a:r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او ضمن ارائه دلایل علمی و منطقی به تأیید یا رد فرضیه یا فرضیه های خود می پردازد. </a:t>
            </a:r>
            <a:endParaRPr lang="fa-IR" sz="2800" b="1" dirty="0" smtClean="0">
              <a:latin typeface="Vazir" panose="020B0603030804020204" pitchFamily="34" charset="-78"/>
              <a:cs typeface="B Nazanin" panose="00000400000000000000" pitchFamily="2" charset="-78"/>
            </a:endParaRPr>
          </a:p>
          <a:p>
            <a:pPr algn="ctr" rtl="1"/>
            <a:r>
              <a:rPr lang="fa-IR" sz="2800" b="1" dirty="0">
                <a:solidFill>
                  <a:srgbClr val="FFFF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در صورتی که فرضیه یک پژوهشگر ردّ شود چرا نباید دلسردشود؟</a:t>
            </a:r>
            <a:endParaRPr lang="en-US" sz="2800" b="1" dirty="0">
              <a:solidFill>
                <a:srgbClr val="FFFF00"/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  <a:p>
            <a:pPr algn="ctr" rtl="1"/>
            <a:r>
              <a:rPr lang="fa-IR" sz="2800" b="1" dirty="0" smtClean="0">
                <a:latin typeface="Vazir" panose="020B0603030804020204" pitchFamily="34" charset="-78"/>
                <a:cs typeface="B Nazanin" panose="00000400000000000000" pitchFamily="2" charset="-78"/>
              </a:rPr>
              <a:t>پژوهشگر </a:t>
            </a:r>
            <a:r>
              <a:rPr lang="fa-IR" sz="2800" b="1" dirty="0">
                <a:latin typeface="Vazir" panose="020B0603030804020204" pitchFamily="34" charset="-78"/>
                <a:cs typeface="B Nazanin" panose="00000400000000000000" pitchFamily="2" charset="-78"/>
              </a:rPr>
              <a:t>نباید دلسرد شود و پژوهش خود را بیهوده پندارد، زیرا این پژوهش به کسانی که با این سؤال مواجه شده اند پاسخ می دهد و از طرح دوباره آن جلوگیری می کند</a:t>
            </a:r>
            <a:r>
              <a:rPr lang="fa-IR" sz="2800" b="1" dirty="0" smtClean="0">
                <a:latin typeface="Vazir" panose="020B0603030804020204" pitchFamily="34" charset="-78"/>
                <a:cs typeface="B Nazanin" panose="00000400000000000000" pitchFamily="2" charset="-78"/>
              </a:rPr>
              <a:t>.</a:t>
            </a:r>
            <a:endParaRPr lang="fa-IR" sz="2800" b="1" dirty="0"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8643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3552" y="1340768"/>
            <a:ext cx="7776864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3200" dirty="0">
                <a:solidFill>
                  <a:srgbClr val="92D050"/>
                </a:solidFill>
                <a:cs typeface="B Nazanin" panose="00000400000000000000" pitchFamily="2" charset="-78"/>
              </a:rPr>
              <a:t>پایان</a:t>
            </a:r>
          </a:p>
        </p:txBody>
      </p:sp>
      <p:pic>
        <p:nvPicPr>
          <p:cNvPr id="4" name="Picture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01" y="6217459"/>
            <a:ext cx="628607" cy="628607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11" y="6174617"/>
            <a:ext cx="628607" cy="6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484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</TotalTime>
  <Words>936</Words>
  <Application>Microsoft Office PowerPoint</Application>
  <PresentationFormat>Widescreen</PresentationFormat>
  <Paragraphs>67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B Nazanin</vt:lpstr>
      <vt:lpstr>B Titr</vt:lpstr>
      <vt:lpstr>Calibri</vt:lpstr>
      <vt:lpstr>Century Gothic</vt:lpstr>
      <vt:lpstr>Kabob</vt:lpstr>
      <vt:lpstr>Tw Cen MT</vt:lpstr>
      <vt:lpstr>Vazir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َAli</dc:creator>
  <cp:lastModifiedBy>NP</cp:lastModifiedBy>
  <cp:revision>27</cp:revision>
  <dcterms:created xsi:type="dcterms:W3CDTF">2018-06-19T07:42:28Z</dcterms:created>
  <dcterms:modified xsi:type="dcterms:W3CDTF">2020-05-21T15:30:00Z</dcterms:modified>
</cp:coreProperties>
</file>