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5"/>
  </p:notes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30F"/>
    <a:srgbClr val="321700"/>
    <a:srgbClr val="602B00"/>
    <a:srgbClr val="FF6969"/>
    <a:srgbClr val="FE8602"/>
    <a:srgbClr val="2597FF"/>
    <a:srgbClr val="9A4D00"/>
    <a:srgbClr val="C46700"/>
    <a:srgbClr val="D68B1C"/>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6229E-6A90-4FDD-AF73-918B8D7AA2FD}" type="datetimeFigureOut">
              <a:rPr lang="en-US" smtClean="0"/>
              <a:t>5/8/2018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B1D38-661F-490B-A6F6-01ECC996D838}" type="slidenum">
              <a:rPr lang="en-US" smtClean="0"/>
              <a:t>‹#›</a:t>
            </a:fld>
            <a:endParaRPr lang="en-US"/>
          </a:p>
        </p:txBody>
      </p:sp>
    </p:spTree>
    <p:extLst>
      <p:ext uri="{BB962C8B-B14F-4D97-AF65-F5344CB8AC3E}">
        <p14:creationId xmlns:p14="http://schemas.microsoft.com/office/powerpoint/2010/main" val="329272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4345230"/>
            <a:ext cx="8246070" cy="1221640"/>
          </a:xfrm>
          <a:effectLst/>
        </p:spPr>
        <p:txBody>
          <a:bodyPr>
            <a:normAutofit/>
          </a:bodyPr>
          <a:lstStyle>
            <a:lvl1pPr algn="r">
              <a:defRPr sz="3600">
                <a:solidFill>
                  <a:schemeClr val="bg1"/>
                </a:solidFill>
                <a:effectLst>
                  <a:outerShdw blurRad="50800" dist="38100" dir="2700000" algn="tl" rotWithShape="0">
                    <a:prstClr val="black">
                      <a:alpha val="7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2665475"/>
            <a:ext cx="8246070" cy="1221640"/>
          </a:xfrm>
        </p:spPr>
        <p:txBody>
          <a:bodyPr>
            <a:normAutofit/>
          </a:bodyPr>
          <a:lstStyle>
            <a:lvl1pPr marL="0" indent="0" algn="r">
              <a:buNone/>
              <a:defRPr sz="2800">
                <a:solidFill>
                  <a:srgbClr val="BD830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09815678"/>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4"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1694008"/>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51927178"/>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92247759"/>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680310"/>
            <a:ext cx="7940659" cy="610820"/>
          </a:xfrm>
        </p:spPr>
        <p:txBody>
          <a:bodyPr>
            <a:normAutofit/>
          </a:bodyPr>
          <a:lstStyle>
            <a:lvl1pPr algn="r">
              <a:defRPr sz="360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1670" y="1596540"/>
            <a:ext cx="7940661" cy="4733855"/>
          </a:xfrm>
        </p:spPr>
        <p:txBody>
          <a:bodyPr/>
          <a:lstStyle>
            <a:lvl1pPr algn="l">
              <a:defRPr sz="2800">
                <a:solidFill>
                  <a:srgbClr val="BD830F"/>
                </a:solidFill>
              </a:defRPr>
            </a:lvl1pPr>
            <a:lvl2pPr algn="l">
              <a:defRPr>
                <a:solidFill>
                  <a:srgbClr val="BD830F"/>
                </a:solidFill>
              </a:defRPr>
            </a:lvl2pPr>
            <a:lvl3pPr algn="l">
              <a:defRPr>
                <a:solidFill>
                  <a:srgbClr val="BD830F"/>
                </a:solidFill>
              </a:defRPr>
            </a:lvl3pPr>
            <a:lvl4pPr algn="l">
              <a:defRPr>
                <a:solidFill>
                  <a:srgbClr val="BD830F"/>
                </a:solidFill>
              </a:defRPr>
            </a:lvl4pPr>
            <a:lvl5pPr algn="l">
              <a:defRPr>
                <a:solidFill>
                  <a:srgbClr val="BD830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73734540"/>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2689" y="833015"/>
            <a:ext cx="6413610" cy="763525"/>
          </a:xfrm>
        </p:spPr>
        <p:txBody>
          <a:bodyPr>
            <a:normAutofit/>
          </a:bodyPr>
          <a:lstStyle>
            <a:lvl1pPr algn="l">
              <a:defRPr sz="360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32689" y="1749245"/>
            <a:ext cx="6413610" cy="4275740"/>
          </a:xfrm>
        </p:spPr>
        <p:txBody>
          <a:bodyPr/>
          <a:lstStyle>
            <a:lvl1pPr>
              <a:defRPr sz="2800">
                <a:solidFill>
                  <a:srgbClr val="BD830F"/>
                </a:solidFill>
              </a:defRPr>
            </a:lvl1pPr>
            <a:lvl2pPr>
              <a:defRPr>
                <a:solidFill>
                  <a:srgbClr val="BD830F"/>
                </a:solidFill>
              </a:defRPr>
            </a:lvl2pPr>
            <a:lvl3pPr>
              <a:defRPr>
                <a:solidFill>
                  <a:srgbClr val="BD830F"/>
                </a:solidFill>
              </a:defRPr>
            </a:lvl3pPr>
            <a:lvl4pPr>
              <a:defRPr>
                <a:solidFill>
                  <a:srgbClr val="BD830F"/>
                </a:solidFill>
              </a:defRPr>
            </a:lvl4pPr>
            <a:lvl5pPr>
              <a:defRPr>
                <a:solidFill>
                  <a:srgbClr val="BD830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74842072"/>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4"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35938434"/>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60760481"/>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84885"/>
          </a:xfrm>
        </p:spPr>
        <p:txBody>
          <a:bodyPr>
            <a:normAutofit/>
          </a:bodyPr>
          <a:lstStyle>
            <a:lvl1pPr algn="r">
              <a:defRPr sz="360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48965" y="1768286"/>
            <a:ext cx="4123035" cy="571629"/>
          </a:xfrm>
        </p:spPr>
        <p:txBody>
          <a:bodyPr anchor="b"/>
          <a:lstStyle>
            <a:lvl1pPr marL="0" indent="0" algn="l">
              <a:buNone/>
              <a:defRPr sz="2400" b="1">
                <a:solidFill>
                  <a:srgbClr val="BD83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48965" y="2379106"/>
            <a:ext cx="4123035" cy="3493173"/>
          </a:xfrm>
        </p:spPr>
        <p:txBody>
          <a:bodyPr/>
          <a:lstStyle>
            <a:lvl1pPr algn="l">
              <a:defRPr sz="2400">
                <a:solidFill>
                  <a:srgbClr val="BD830F"/>
                </a:solidFill>
              </a:defRPr>
            </a:lvl1pPr>
            <a:lvl2pPr algn="l">
              <a:defRPr sz="2000">
                <a:solidFill>
                  <a:srgbClr val="BD830F"/>
                </a:solidFill>
              </a:defRPr>
            </a:lvl2pPr>
            <a:lvl3pPr algn="l">
              <a:defRPr sz="1800">
                <a:solidFill>
                  <a:srgbClr val="BD830F"/>
                </a:solidFill>
              </a:defRPr>
            </a:lvl3pPr>
            <a:lvl4pPr algn="l">
              <a:defRPr sz="1600">
                <a:solidFill>
                  <a:srgbClr val="BD830F"/>
                </a:solidFill>
              </a:defRPr>
            </a:lvl4pPr>
            <a:lvl5pPr algn="l">
              <a:defRPr sz="1600">
                <a:solidFill>
                  <a:srgbClr val="BD830F"/>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1768287"/>
            <a:ext cx="4106566" cy="571630"/>
          </a:xfrm>
        </p:spPr>
        <p:txBody>
          <a:bodyPr anchor="b"/>
          <a:lstStyle>
            <a:lvl1pPr marL="0" indent="0" algn="l">
              <a:buNone/>
              <a:defRPr sz="2400" b="1">
                <a:solidFill>
                  <a:srgbClr val="BD83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72000" y="2379107"/>
            <a:ext cx="4106566" cy="3493173"/>
          </a:xfrm>
        </p:spPr>
        <p:txBody>
          <a:bodyPr/>
          <a:lstStyle>
            <a:lvl1pPr algn="l">
              <a:defRPr sz="2400">
                <a:solidFill>
                  <a:srgbClr val="BD830F"/>
                </a:solidFill>
              </a:defRPr>
            </a:lvl1pPr>
            <a:lvl2pPr algn="l">
              <a:defRPr sz="2000">
                <a:solidFill>
                  <a:srgbClr val="BD830F"/>
                </a:solidFill>
              </a:defRPr>
            </a:lvl2pPr>
            <a:lvl3pPr algn="l">
              <a:defRPr sz="1800">
                <a:solidFill>
                  <a:srgbClr val="BD830F"/>
                </a:solidFill>
              </a:defRPr>
            </a:lvl3pPr>
            <a:lvl4pPr algn="l">
              <a:defRPr sz="1600">
                <a:solidFill>
                  <a:srgbClr val="BD830F"/>
                </a:solidFill>
              </a:defRPr>
            </a:lvl4pPr>
            <a:lvl5pPr algn="l">
              <a:defRPr sz="1600">
                <a:solidFill>
                  <a:srgbClr val="BD830F"/>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53261095"/>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60269521"/>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13460175"/>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88573746"/>
      </p:ext>
    </p:extLst>
  </p:cSld>
  <p:clrMapOvr>
    <a:masterClrMapping/>
  </p:clrMapOvr>
  <mc:AlternateContent xmlns:mc="http://schemas.openxmlformats.org/markup-compatibility/2006" xmlns:p14="http://schemas.microsoft.com/office/powerpoint/2010/main">
    <mc:Choice Requires="p14">
      <p:transition p14:dur="10" advClick="0" advTm="4000">
        <p:wipe/>
        <p:sndAc>
          <p:stSnd>
            <p:snd r:embed="rId1" name="camera.wav"/>
          </p:stSnd>
        </p:sndAc>
      </p:transition>
    </mc:Choice>
    <mc:Fallback xmlns="">
      <p:transition advClick="0" advTm="4000">
        <p:wipe/>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ppttemplate.net/?utm_source=ppt&amp;utm_medium=logo&amp;utm_term=thanksgiving&amp;utm_content=0056&amp;utm_campaign=pp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7" name="Picture 2" descr="E:\cloud\drive\websites\ppttemplate\ppt\logo-ppttemplate.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91862" y="6635805"/>
            <a:ext cx="1161288" cy="250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cloud\drive\websites\ppttemplate\ppt\logo-ppttemplate.png">
            <a:hlinkClick r:id="rId16"/>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991862" y="6635805"/>
            <a:ext cx="1161288" cy="2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2546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p14:dur="10" advClick="0" advTm="4000">
        <p:wipe/>
        <p:sndAc>
          <p:stSnd>
            <p:snd r:embed="rId14" name="camera.wav"/>
          </p:stSnd>
        </p:sndAc>
      </p:transition>
    </mc:Choice>
    <mc:Fallback xmlns="">
      <p:transition advClick="0" advTm="4000">
        <p:wipe/>
        <p:sndAc>
          <p:stSnd>
            <p:snd r:embed="rId18" name="camera.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039820"/>
            <a:ext cx="8093366" cy="1679755"/>
          </a:xfrm>
        </p:spPr>
        <p:txBody>
          <a:bodyPr>
            <a:noAutofit/>
          </a:bodyPr>
          <a:lstStyle/>
          <a:p>
            <a:r>
              <a:rPr lang="fa-IR" sz="9600" dirty="0" smtClean="0">
                <a:cs typeface="B Nazanin" panose="00000400000000000000" pitchFamily="2" charset="-78"/>
              </a:rPr>
              <a:t>شکلات</a:t>
            </a:r>
            <a:endParaRPr lang="en-US" sz="9600" dirty="0">
              <a:cs typeface="B Nazanin" panose="00000400000000000000" pitchFamily="2" charset="-78"/>
            </a:endParaRPr>
          </a:p>
        </p:txBody>
      </p:sp>
      <p:sp>
        <p:nvSpPr>
          <p:cNvPr id="3" name="Subtitle 2"/>
          <p:cNvSpPr>
            <a:spLocks noGrp="1"/>
          </p:cNvSpPr>
          <p:nvPr>
            <p:ph type="subTitle" idx="1"/>
          </p:nvPr>
        </p:nvSpPr>
        <p:spPr>
          <a:xfrm>
            <a:off x="448965" y="3276295"/>
            <a:ext cx="8246070" cy="458115"/>
          </a:xfrm>
        </p:spPr>
        <p:txBody>
          <a:bodyPr>
            <a:noAutofit/>
          </a:bodyPr>
          <a:lstStyle/>
          <a:p>
            <a:r>
              <a:rPr lang="fa-IR" sz="2400" dirty="0" smtClean="0"/>
              <a:t>ارائه دهنده :بزرگی</a:t>
            </a:r>
            <a:endParaRPr lang="en-US" sz="2400" dirty="0"/>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خواص تغذیه ای</a:t>
            </a:r>
            <a:br>
              <a:rPr lang="fa-IR" dirty="0"/>
            </a:br>
            <a:endParaRPr lang="en-US" dirty="0"/>
          </a:p>
        </p:txBody>
      </p:sp>
      <p:sp>
        <p:nvSpPr>
          <p:cNvPr id="3" name="Content Placeholder 2"/>
          <p:cNvSpPr>
            <a:spLocks noGrp="1"/>
          </p:cNvSpPr>
          <p:nvPr>
            <p:ph idx="1"/>
          </p:nvPr>
        </p:nvSpPr>
        <p:spPr>
          <a:xfrm>
            <a:off x="296260" y="1560946"/>
            <a:ext cx="8398775" cy="2631580"/>
          </a:xfrm>
        </p:spPr>
        <p:txBody>
          <a:bodyPr>
            <a:noAutofit/>
          </a:bodyPr>
          <a:lstStyle/>
          <a:p>
            <a:pPr algn="r" rtl="1"/>
            <a:r>
              <a:rPr lang="fa-IR" sz="2200" dirty="0"/>
              <a:t>شکلات حاوی یبش از 300 نوع ماده شیمیایی مانند فلاونوئیدها، فلاوانول، کاتشین، منیزیم، آهن، موادمحرک دهنده عصبی (تئوبرومین و کافئین)، کلسیم، ریبوفلاوین، تیامین و ویتامین است.</a:t>
            </a:r>
          </a:p>
          <a:p>
            <a:pPr algn="r" rtl="1"/>
            <a:r>
              <a:rPr lang="fa-IR" sz="2200" dirty="0"/>
              <a:t>همچنین در اثر خوردن شکلات، هورمونی به نام آندورفین در بدن آزاد می شود که احساس شادی را در مصرف کننده به دنبال دارد.</a:t>
            </a:r>
          </a:p>
          <a:p>
            <a:pPr algn="r" rtl="1"/>
            <a:r>
              <a:rPr lang="fa-IR" sz="2200" dirty="0"/>
              <a:t>کاکائو دارای مواد چربی و پرکالری است و اگر بعد از غذا به خصوص مواد غذایی سنگین و پرچرب مصرف شود، دستگاه هاضمه را به زحمت می اندازد. دانه کاکائو دارای 50 درصد چربی است.</a:t>
            </a:r>
            <a:endParaRPr lang="en-US" sz="2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195" y="4497935"/>
            <a:ext cx="5802789" cy="2290574"/>
          </a:xfrm>
          <a:prstGeom prst="rect">
            <a:avLst/>
          </a:prstGeom>
        </p:spPr>
      </p:pic>
    </p:spTree>
    <p:extLst>
      <p:ext uri="{BB962C8B-B14F-4D97-AF65-F5344CB8AC3E}">
        <p14:creationId xmlns:p14="http://schemas.microsoft.com/office/powerpoint/2010/main" val="987899363"/>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واژه نامه شکلات</a:t>
            </a:r>
            <a:br>
              <a:rPr lang="fa-IR" dirty="0"/>
            </a:br>
            <a:endParaRPr lang="en-US" dirty="0"/>
          </a:p>
        </p:txBody>
      </p:sp>
      <p:sp>
        <p:nvSpPr>
          <p:cNvPr id="3" name="Content Placeholder 2"/>
          <p:cNvSpPr>
            <a:spLocks noGrp="1"/>
          </p:cNvSpPr>
          <p:nvPr>
            <p:ph idx="1"/>
          </p:nvPr>
        </p:nvSpPr>
        <p:spPr>
          <a:xfrm>
            <a:off x="143556" y="1596540"/>
            <a:ext cx="5955494" cy="5039265"/>
          </a:xfrm>
        </p:spPr>
        <p:txBody>
          <a:bodyPr>
            <a:normAutofit lnSpcReduction="10000"/>
          </a:bodyPr>
          <a:lstStyle/>
          <a:p>
            <a:pPr algn="just" rtl="1"/>
            <a:r>
              <a:rPr lang="en-US" sz="2200" dirty="0" smtClean="0"/>
              <a:t>TRUFFLE</a:t>
            </a:r>
            <a:r>
              <a:rPr lang="fa-IR" sz="2200" dirty="0" smtClean="0"/>
              <a:t>ترافل: </a:t>
            </a:r>
            <a:r>
              <a:rPr lang="fa-IR" sz="2200" dirty="0"/>
              <a:t>نوعی شکلات که از شکلات، خامه، کره و روکشی از کاکائو تهیه میگردد</a:t>
            </a:r>
            <a:r>
              <a:rPr lang="fa-IR" sz="2200" dirty="0" smtClean="0"/>
              <a:t>.</a:t>
            </a:r>
          </a:p>
          <a:p>
            <a:pPr algn="just" rtl="1"/>
            <a:endParaRPr lang="fa-IR" sz="2200" dirty="0"/>
          </a:p>
          <a:p>
            <a:pPr algn="just" rtl="1"/>
            <a:endParaRPr lang="fa-IR" sz="2200" dirty="0"/>
          </a:p>
          <a:p>
            <a:pPr algn="just" rtl="1"/>
            <a:r>
              <a:rPr lang="en-US" sz="2200" dirty="0" smtClean="0"/>
              <a:t>DUTCH POWDER </a:t>
            </a:r>
            <a:r>
              <a:rPr lang="fa-IR" sz="2200" dirty="0" smtClean="0"/>
              <a:t> :پودر </a:t>
            </a:r>
            <a:r>
              <a:rPr lang="fa-IR" sz="2200" dirty="0"/>
              <a:t>کاکائوئی میباشد که توسط ماده ای با خاصیت قلیایی فرآوری شده تا اسیدهای طبیعی موجود در آن خنثی گردد. این نوع پودر کاکائو تیره رنگ تر از پودر کاکائو معمولی بوده و طعمش نیز اندکی متفاوت تر است</a:t>
            </a:r>
            <a:r>
              <a:rPr lang="fa-IR" sz="2200" dirty="0" smtClean="0"/>
              <a:t>.</a:t>
            </a:r>
          </a:p>
          <a:p>
            <a:pPr algn="just" rtl="1"/>
            <a:endParaRPr lang="fa-IR" sz="2200" dirty="0"/>
          </a:p>
          <a:p>
            <a:pPr algn="just" rtl="1"/>
            <a:endParaRPr lang="fa-IR" sz="2200" dirty="0"/>
          </a:p>
          <a:p>
            <a:pPr algn="just" rtl="1"/>
            <a:r>
              <a:rPr lang="fa-IR" sz="2200" dirty="0" smtClean="0"/>
              <a:t> </a:t>
            </a:r>
            <a:r>
              <a:rPr lang="en-US" sz="2200" dirty="0" smtClean="0"/>
              <a:t>HOT </a:t>
            </a:r>
            <a:r>
              <a:rPr lang="en-US" sz="2200" dirty="0"/>
              <a:t>CHOCOLATE </a:t>
            </a:r>
            <a:r>
              <a:rPr lang="fa-IR" sz="2200" dirty="0" smtClean="0"/>
              <a:t>هات چاکلت: </a:t>
            </a:r>
            <a:r>
              <a:rPr lang="fa-IR" sz="2200" dirty="0"/>
              <a:t>نــوشیدنی </a:t>
            </a:r>
            <a:r>
              <a:rPr lang="fa-IR" sz="2200" dirty="0" smtClean="0"/>
              <a:t>است کـه </a:t>
            </a:r>
            <a:r>
              <a:rPr lang="fa-IR" sz="2200" dirty="0"/>
              <a:t>از تــــرکیب شیر، شکلات و یا پودر کاکائو، و شکر </a:t>
            </a:r>
            <a:r>
              <a:rPr lang="fa-IR" sz="2200" dirty="0" smtClean="0"/>
              <a:t>تهیه میگردد</a:t>
            </a:r>
            <a:r>
              <a:rPr lang="fa-IR" sz="2200" dirty="0"/>
              <a:t>.</a:t>
            </a:r>
          </a:p>
          <a:p>
            <a:pPr algn="r" rtl="1"/>
            <a:endParaRPr lang="fa-IR"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755" y="1443834"/>
            <a:ext cx="2840691" cy="16797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754" y="3276293"/>
            <a:ext cx="2892245" cy="183246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1754" y="5070525"/>
            <a:ext cx="2873586" cy="1757414"/>
          </a:xfrm>
          <a:prstGeom prst="rect">
            <a:avLst/>
          </a:prstGeom>
        </p:spPr>
      </p:pic>
    </p:spTree>
    <p:extLst>
      <p:ext uri="{BB962C8B-B14F-4D97-AF65-F5344CB8AC3E}">
        <p14:creationId xmlns:p14="http://schemas.microsoft.com/office/powerpoint/2010/main" val="2805254310"/>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واژه نامه شکلات</a:t>
            </a:r>
            <a:br>
              <a:rPr lang="fa-IR" dirty="0"/>
            </a:br>
            <a:endParaRPr lang="en-US" dirty="0"/>
          </a:p>
        </p:txBody>
      </p:sp>
      <p:sp>
        <p:nvSpPr>
          <p:cNvPr id="3" name="Content Placeholder 2"/>
          <p:cNvSpPr>
            <a:spLocks noGrp="1"/>
          </p:cNvSpPr>
          <p:nvPr>
            <p:ph idx="1"/>
          </p:nvPr>
        </p:nvSpPr>
        <p:spPr>
          <a:xfrm>
            <a:off x="143555" y="1723889"/>
            <a:ext cx="5955495" cy="5039265"/>
          </a:xfrm>
        </p:spPr>
        <p:txBody>
          <a:bodyPr>
            <a:normAutofit/>
          </a:bodyPr>
          <a:lstStyle/>
          <a:p>
            <a:pPr algn="just" rtl="1"/>
            <a:r>
              <a:rPr lang="en-US" sz="2200" dirty="0" smtClean="0"/>
              <a:t>MALTITOL</a:t>
            </a:r>
            <a:r>
              <a:rPr lang="fa-IR" sz="2200" dirty="0" smtClean="0"/>
              <a:t> مالتیتول: </a:t>
            </a:r>
            <a:r>
              <a:rPr lang="fa-IR" sz="2200" dirty="0"/>
              <a:t>قند جـایـگـزین شــکر </a:t>
            </a:r>
            <a:r>
              <a:rPr lang="fa-IR" sz="2200" dirty="0" smtClean="0"/>
              <a:t>معمولی میباشد </a:t>
            </a:r>
            <a:r>
              <a:rPr lang="fa-IR" sz="2200" dirty="0"/>
              <a:t>که سبب افزایش قند و انسولین خون نشده و در شکلاتهای رژیمی از آن استفاده میگردد.</a:t>
            </a:r>
          </a:p>
          <a:p>
            <a:pPr algn="just" rtl="1"/>
            <a:endParaRPr lang="fa-IR" sz="2200" dirty="0"/>
          </a:p>
          <a:p>
            <a:pPr algn="just" rtl="1"/>
            <a:r>
              <a:rPr lang="en-US" sz="2200" dirty="0" smtClean="0"/>
              <a:t>PRALINE</a:t>
            </a:r>
            <a:r>
              <a:rPr lang="fa-IR" sz="2200" dirty="0" smtClean="0"/>
              <a:t> پرالین: </a:t>
            </a:r>
            <a:r>
              <a:rPr lang="fa-IR" sz="2200" dirty="0"/>
              <a:t>نوعـی مــغزی شکلاتهای مغز دار میباشد که </a:t>
            </a:r>
            <a:r>
              <a:rPr lang="fa-IR" sz="2200" dirty="0" smtClean="0"/>
              <a:t>از </a:t>
            </a:r>
            <a:r>
              <a:rPr lang="fa-IR" sz="2200" dirty="0"/>
              <a:t>کارامل، بادام و یا فندق برشته و وانیل تهیه میگردد.</a:t>
            </a:r>
          </a:p>
          <a:p>
            <a:pPr algn="just" rtl="1"/>
            <a:endParaRPr lang="fa-IR" sz="2200" dirty="0"/>
          </a:p>
          <a:p>
            <a:pPr algn="just" rtl="1"/>
            <a:r>
              <a:rPr lang="en-US" sz="2200" dirty="0" smtClean="0"/>
              <a:t>NOUGATINE</a:t>
            </a:r>
            <a:r>
              <a:rPr lang="fa-IR" sz="2200" dirty="0" smtClean="0"/>
              <a:t> نوگاتین: </a:t>
            </a:r>
            <a:r>
              <a:rPr lang="fa-IR" sz="2200" dirty="0"/>
              <a:t>نوعی مغزی شکلاتهای مغز دار میباشد که از کارامل،بادام و یا فندق برشته،سفیده تخم مرغ و عسل تهیه میگردد.</a:t>
            </a:r>
          </a:p>
          <a:p>
            <a:pPr algn="just" rtl="1"/>
            <a:endParaRPr lang="fa-IR" sz="2200" dirty="0"/>
          </a:p>
          <a:p>
            <a:pPr algn="just" rtl="1"/>
            <a:r>
              <a:rPr lang="en-US" sz="2200" dirty="0" smtClean="0"/>
              <a:t>MARZIPAN</a:t>
            </a:r>
            <a:r>
              <a:rPr lang="fa-IR" sz="2200" dirty="0" smtClean="0"/>
              <a:t> مارزیپان: </a:t>
            </a:r>
            <a:r>
              <a:rPr lang="fa-IR" sz="2200" dirty="0"/>
              <a:t>نوعی مغزی شکلاتهای مغز دار میباشد که از بادام آسیاب شده و شکر سفید تهیه میگردد</a:t>
            </a:r>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460" y="5538504"/>
            <a:ext cx="2739540" cy="12786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460" y="4070046"/>
            <a:ext cx="2739540" cy="144250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5311" y="2818008"/>
            <a:ext cx="2739540" cy="12260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4460" y="1429866"/>
            <a:ext cx="2748689" cy="1323844"/>
          </a:xfrm>
          <a:prstGeom prst="rect">
            <a:avLst/>
          </a:prstGeom>
        </p:spPr>
      </p:pic>
    </p:spTree>
    <p:extLst>
      <p:ext uri="{BB962C8B-B14F-4D97-AF65-F5344CB8AC3E}">
        <p14:creationId xmlns:p14="http://schemas.microsoft.com/office/powerpoint/2010/main" val="202678257"/>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291130"/>
            <a:ext cx="9144000" cy="5566870"/>
          </a:xfrm>
        </p:spPr>
      </p:pic>
      <p:sp>
        <p:nvSpPr>
          <p:cNvPr id="5" name="Rectangle 4"/>
          <p:cNvSpPr/>
          <p:nvPr/>
        </p:nvSpPr>
        <p:spPr>
          <a:xfrm>
            <a:off x="2286000" y="2967335"/>
            <a:ext cx="4572000" cy="1938992"/>
          </a:xfrm>
          <a:prstGeom prst="rect">
            <a:avLst/>
          </a:prstGeom>
        </p:spPr>
        <p:txBody>
          <a:bodyPr>
            <a:spAutoFit/>
          </a:bodyPr>
          <a:lstStyle/>
          <a:p>
            <a:r>
              <a:rPr lang="fa-IR" sz="12000" dirty="0" smtClean="0">
                <a:solidFill>
                  <a:schemeClr val="bg1"/>
                </a:solidFill>
              </a:rPr>
              <a:t>پایان</a:t>
            </a:r>
            <a:endParaRPr lang="en-US" sz="12000" dirty="0">
              <a:solidFill>
                <a:schemeClr val="bg1"/>
              </a:solidFill>
            </a:endParaRPr>
          </a:p>
        </p:txBody>
      </p:sp>
    </p:spTree>
    <p:extLst>
      <p:ext uri="{BB962C8B-B14F-4D97-AF65-F5344CB8AC3E}">
        <p14:creationId xmlns:p14="http://schemas.microsoft.com/office/powerpoint/2010/main" val="3397084223"/>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0 0 L 0.067 0.04 C 0.081 0.049 0.102 0.054 0.124 0.054 C 0.149 0.054 0.169 0.049 0.183 0.04 L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527605"/>
            <a:ext cx="8229600" cy="763525"/>
          </a:xfrm>
        </p:spPr>
        <p:txBody>
          <a:bodyPr>
            <a:normAutofit fontScale="90000"/>
          </a:bodyPr>
          <a:lstStyle/>
          <a:p>
            <a:r>
              <a:rPr lang="fa-IR" sz="4800" dirty="0" smtClean="0"/>
              <a:t>فهرست</a:t>
            </a:r>
            <a:r>
              <a:rPr lang="fa-IR" dirty="0" smtClean="0"/>
              <a:t> </a:t>
            </a:r>
            <a:endParaRPr lang="en-US" dirty="0"/>
          </a:p>
        </p:txBody>
      </p:sp>
      <p:sp>
        <p:nvSpPr>
          <p:cNvPr id="5" name="Text Placeholder 4"/>
          <p:cNvSpPr>
            <a:spLocks noGrp="1"/>
          </p:cNvSpPr>
          <p:nvPr>
            <p:ph type="body" idx="1"/>
          </p:nvPr>
        </p:nvSpPr>
        <p:spPr/>
        <p:txBody>
          <a:bodyPr/>
          <a:lstStyle/>
          <a:p>
            <a:endParaRPr lang="en-US" dirty="0"/>
          </a:p>
        </p:txBody>
      </p:sp>
      <p:sp>
        <p:nvSpPr>
          <p:cNvPr id="6" name="Content Placeholder 5"/>
          <p:cNvSpPr>
            <a:spLocks noGrp="1"/>
          </p:cNvSpPr>
          <p:nvPr>
            <p:ph sz="half" idx="2"/>
          </p:nvPr>
        </p:nvSpPr>
        <p:spPr>
          <a:xfrm>
            <a:off x="175293" y="2259245"/>
            <a:ext cx="4123035" cy="3493173"/>
          </a:xfrm>
        </p:spPr>
        <p:txBody>
          <a:bodyPr>
            <a:normAutofit/>
          </a:bodyPr>
          <a:lstStyle/>
          <a:p>
            <a:pPr algn="r" rtl="1"/>
            <a:r>
              <a:rPr lang="fa-IR" sz="2800" dirty="0" smtClean="0"/>
              <a:t>انواع شکلات</a:t>
            </a:r>
          </a:p>
          <a:p>
            <a:pPr algn="r" rtl="1"/>
            <a:r>
              <a:rPr lang="fa-IR" sz="2800" dirty="0"/>
              <a:t>فرآیند تولید </a:t>
            </a:r>
          </a:p>
          <a:p>
            <a:pPr algn="r" rtl="1"/>
            <a:r>
              <a:rPr lang="fa-IR" sz="2800" dirty="0" smtClean="0"/>
              <a:t>خواص تغذیه ای</a:t>
            </a:r>
          </a:p>
          <a:p>
            <a:pPr algn="r" rtl="1"/>
            <a:r>
              <a:rPr lang="fa-IR" sz="2800" dirty="0" smtClean="0"/>
              <a:t>واژه نامه شکلات</a:t>
            </a:r>
          </a:p>
        </p:txBody>
      </p:sp>
      <p:sp>
        <p:nvSpPr>
          <p:cNvPr id="7" name="Text Placeholder 6"/>
          <p:cNvSpPr>
            <a:spLocks noGrp="1"/>
          </p:cNvSpPr>
          <p:nvPr>
            <p:ph type="body" sz="quarter" idx="3"/>
          </p:nvPr>
        </p:nvSpPr>
        <p:spPr>
          <a:xfrm>
            <a:off x="1976015" y="1768286"/>
            <a:ext cx="6702552" cy="45719"/>
          </a:xfrm>
        </p:spPr>
        <p:txBody>
          <a:bodyPr>
            <a:normAutofit fontScale="25000" lnSpcReduction="20000"/>
          </a:bodyPr>
          <a:lstStyle/>
          <a:p>
            <a:pPr algn="r" rtl="1"/>
            <a:endParaRPr lang="fa-IR" dirty="0" smtClean="0"/>
          </a:p>
        </p:txBody>
      </p:sp>
      <p:sp>
        <p:nvSpPr>
          <p:cNvPr id="8" name="Content Placeholder 7"/>
          <p:cNvSpPr>
            <a:spLocks noGrp="1"/>
          </p:cNvSpPr>
          <p:nvPr>
            <p:ph sz="quarter" idx="4"/>
          </p:nvPr>
        </p:nvSpPr>
        <p:spPr>
          <a:xfrm>
            <a:off x="4845672" y="2290221"/>
            <a:ext cx="4106566" cy="3493173"/>
          </a:xfrm>
        </p:spPr>
        <p:txBody>
          <a:bodyPr/>
          <a:lstStyle/>
          <a:p>
            <a:pPr algn="r" rtl="1"/>
            <a:r>
              <a:rPr lang="fa-IR" sz="2800" dirty="0" smtClean="0"/>
              <a:t>مقدمه</a:t>
            </a:r>
            <a:endParaRPr lang="en-US" sz="2800" dirty="0" smtClean="0"/>
          </a:p>
          <a:p>
            <a:pPr algn="r" rtl="1"/>
            <a:r>
              <a:rPr lang="fa-IR" sz="2800" dirty="0"/>
              <a:t>تاریخچه کشف </a:t>
            </a:r>
            <a:r>
              <a:rPr lang="fa-IR" sz="2800" dirty="0" smtClean="0"/>
              <a:t>شکلات</a:t>
            </a:r>
          </a:p>
          <a:p>
            <a:pPr algn="r" rtl="1"/>
            <a:r>
              <a:rPr lang="fa-IR" sz="2800" dirty="0"/>
              <a:t>درخـت کـاکـائو </a:t>
            </a:r>
            <a:r>
              <a:rPr lang="fa-IR" dirty="0"/>
              <a:t>(</a:t>
            </a:r>
            <a:r>
              <a:rPr lang="en-US" dirty="0"/>
              <a:t>CACAO </a:t>
            </a:r>
            <a:r>
              <a:rPr lang="en-US" dirty="0" smtClean="0"/>
              <a:t>TRE</a:t>
            </a:r>
            <a:r>
              <a:rPr lang="fa-IR" dirty="0" smtClean="0"/>
              <a:t>)</a:t>
            </a:r>
          </a:p>
          <a:p>
            <a:pPr algn="r" rtl="1"/>
            <a:r>
              <a:rPr lang="fa-IR" sz="2800" dirty="0"/>
              <a:t>ترکیبات </a:t>
            </a:r>
            <a:r>
              <a:rPr lang="fa-IR" sz="2800" dirty="0" smtClean="0"/>
              <a:t>شکلات</a:t>
            </a:r>
          </a:p>
          <a:p>
            <a:pPr algn="r" rtl="1"/>
            <a:endParaRPr lang="fa-IR" dirty="0"/>
          </a:p>
          <a:p>
            <a:pPr algn="r" rtl="1"/>
            <a:endParaRPr lang="fa-IR" dirty="0"/>
          </a:p>
          <a:p>
            <a:pPr algn="r" rtl="1"/>
            <a:endParaRPr lang="en-US" dirty="0"/>
          </a:p>
        </p:txBody>
      </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arn(inVertical)">
                                      <p:cBhvr>
                                        <p:cTn id="28" dur="500"/>
                                        <p:tgtEl>
                                          <p:spTgt spid="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arn(inVertical)">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093365" cy="763525"/>
          </a:xfrm>
        </p:spPr>
        <p:txBody>
          <a:bodyPr>
            <a:normAutofit/>
          </a:bodyPr>
          <a:lstStyle/>
          <a:p>
            <a:r>
              <a:rPr lang="fa-IR" dirty="0"/>
              <a:t>مقدمه</a:t>
            </a:r>
            <a:endParaRPr lang="en-US" dirty="0"/>
          </a:p>
        </p:txBody>
      </p:sp>
      <p:sp>
        <p:nvSpPr>
          <p:cNvPr id="3" name="Content Placeholder 2"/>
          <p:cNvSpPr>
            <a:spLocks noGrp="1"/>
          </p:cNvSpPr>
          <p:nvPr>
            <p:ph idx="1"/>
          </p:nvPr>
        </p:nvSpPr>
        <p:spPr>
          <a:xfrm>
            <a:off x="601670" y="1901950"/>
            <a:ext cx="7940661" cy="4428443"/>
          </a:xfrm>
        </p:spPr>
        <p:txBody>
          <a:bodyPr>
            <a:normAutofit/>
          </a:bodyPr>
          <a:lstStyle/>
          <a:p>
            <a:pPr algn="just" rtl="1"/>
            <a:r>
              <a:rPr lang="fa-IR" sz="2400" dirty="0"/>
              <a:t>شکلات یکی از پرطرفدارترین و متنوع ترین خوراکی های دنیا محسوب می شود که انواع مغزدار و حاوی اسانس، شکلات را به یکی از محبوب ترین چاشنی های دنیا تبدیل کرده </a:t>
            </a:r>
            <a:r>
              <a:rPr lang="fa-IR" sz="2400" dirty="0" smtClean="0"/>
              <a:t>است.</a:t>
            </a:r>
          </a:p>
          <a:p>
            <a:pPr algn="just" rtl="1"/>
            <a:endParaRPr lang="fa-IR" sz="2400" dirty="0" smtClean="0"/>
          </a:p>
          <a:p>
            <a:pPr algn="just" rtl="1"/>
            <a:r>
              <a:rPr lang="fa-IR" sz="2400" dirty="0"/>
              <a:t>به عنوان مثال مردم آمریکا سالیانه حدود 1/4 میلیارد کیلو شکلات مصرف می کنند که سهم هر فرد به طور تقریبی 5/2 کیلوگرم می شود.این در حالی است که حدود 15 درصد زنان هر روز شکلات مصرف می کنند. در میان کشورهای جهان نیز کشور سوئیس با میانگین 1/1 کیلوگرم برای هر فرد در سال، رتبه نخست مصرف شکلات را </a:t>
            </a:r>
            <a:r>
              <a:rPr lang="fa-IR" sz="2400" dirty="0" smtClean="0"/>
              <a:t>دارد.</a:t>
            </a:r>
            <a:endParaRPr lang="en-US" sz="2400" dirty="0"/>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r>
              <a:rPr lang="fa-IR" dirty="0"/>
              <a:t>تاریخچه کشف شکلات</a:t>
            </a:r>
          </a:p>
        </p:txBody>
      </p:sp>
      <p:sp>
        <p:nvSpPr>
          <p:cNvPr id="5" name="Content Placeholder 4"/>
          <p:cNvSpPr>
            <a:spLocks noGrp="1"/>
          </p:cNvSpPr>
          <p:nvPr>
            <p:ph idx="1"/>
          </p:nvPr>
        </p:nvSpPr>
        <p:spPr>
          <a:xfrm>
            <a:off x="1670605" y="1749245"/>
            <a:ext cx="6975694" cy="4275740"/>
          </a:xfrm>
        </p:spPr>
        <p:txBody>
          <a:bodyPr/>
          <a:lstStyle/>
          <a:p>
            <a:pPr algn="just" rtl="1"/>
            <a:r>
              <a:rPr lang="fa-IR" sz="2400" dirty="0"/>
              <a:t>سرخپوستان مایا نخستین کسانی بودند که لذت طعم کاکائو را کشف </a:t>
            </a:r>
            <a:r>
              <a:rPr lang="fa-IR" sz="2400" dirty="0" smtClean="0"/>
              <a:t>کردند</a:t>
            </a:r>
          </a:p>
          <a:p>
            <a:pPr algn="just" rtl="1"/>
            <a:r>
              <a:rPr lang="fa-IR" sz="2400" dirty="0"/>
              <a:t>شکلات از درخت تئوبروما تهیه می گیرد. تئوبروما یک کلمه یونانی به معنای غذای خدایان است. مصرف شکلات به 1500 سال پیش باز می گردد که برای نخستین بار قوم مایا در آمریکای مرکزی و متعاقب آن آزتک ها در مکزیک کنونی، اقدام به تولید شکلات و مصرف آن کردند</a:t>
            </a:r>
            <a:r>
              <a:rPr lang="fa-IR" dirty="0" smtClean="0"/>
              <a:t>.</a:t>
            </a:r>
          </a:p>
          <a:p>
            <a:pPr algn="r" rt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271" y="4345230"/>
            <a:ext cx="3630253" cy="2303919"/>
          </a:xfrm>
          <a:prstGeom prst="rect">
            <a:avLst/>
          </a:prstGeom>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درخـت کـاکـائو (</a:t>
            </a:r>
            <a:r>
              <a:rPr lang="en-US" dirty="0"/>
              <a:t>CACAO </a:t>
            </a:r>
            <a:r>
              <a:rPr lang="en-US" dirty="0" smtClean="0"/>
              <a:t>TRE</a:t>
            </a:r>
            <a:r>
              <a:rPr lang="fa-IR" dirty="0" smtClean="0"/>
              <a:t>)</a:t>
            </a:r>
            <a:r>
              <a:rPr lang="en-US" dirty="0"/>
              <a:t/>
            </a:r>
            <a:br>
              <a:rPr lang="en-US" dirty="0"/>
            </a:br>
            <a:endParaRPr lang="en-US" dirty="0"/>
          </a:p>
        </p:txBody>
      </p:sp>
      <p:sp>
        <p:nvSpPr>
          <p:cNvPr id="3" name="Content Placeholder 2"/>
          <p:cNvSpPr>
            <a:spLocks noGrp="1"/>
          </p:cNvSpPr>
          <p:nvPr>
            <p:ph idx="1"/>
          </p:nvPr>
        </p:nvSpPr>
        <p:spPr>
          <a:xfrm>
            <a:off x="1517900" y="1749245"/>
            <a:ext cx="7482545" cy="4275740"/>
          </a:xfrm>
        </p:spPr>
        <p:txBody>
          <a:bodyPr>
            <a:normAutofit/>
          </a:bodyPr>
          <a:lstStyle/>
          <a:p>
            <a:pPr algn="just" rtl="1"/>
            <a:r>
              <a:rPr lang="fa-IR" sz="2400" dirty="0"/>
              <a:t>درخت کاکائو معمولا درنواحی استوایی و بویژه در آمریکای جنوبی، آفریقا و اندونزی می رویـد. مـیـوه درخـت کاکائو به بزرگی یــک آنـاناس کوچک است. دانه های این میوه همان دانـه های کاکائو را تشکیل </a:t>
            </a:r>
            <a:r>
              <a:rPr lang="fa-IR" sz="2400" dirty="0" smtClean="0"/>
              <a:t>میدهند</a:t>
            </a:r>
            <a:r>
              <a:rPr lang="en-US" sz="2400" dirty="0" smtClean="0"/>
              <a:t> </a:t>
            </a:r>
            <a:r>
              <a:rPr lang="fa-IR" sz="2400" dirty="0" smtClean="0"/>
              <a:t>(</a:t>
            </a:r>
            <a:r>
              <a:rPr lang="en-US" sz="2400" dirty="0"/>
              <a:t>CACAO BEANS</a:t>
            </a:r>
            <a:r>
              <a:rPr lang="fa-IR" sz="2400" dirty="0" smtClean="0"/>
              <a: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426" y="3581705"/>
            <a:ext cx="5591706" cy="2739047"/>
          </a:xfrm>
          <a:prstGeom prst="rect">
            <a:avLst/>
          </a:prstGeom>
        </p:spPr>
      </p:pic>
    </p:spTree>
    <p:extLst>
      <p:ext uri="{BB962C8B-B14F-4D97-AF65-F5344CB8AC3E}">
        <p14:creationId xmlns:p14="http://schemas.microsoft.com/office/powerpoint/2010/main" val="1263112348"/>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4" y="723311"/>
            <a:ext cx="6413610" cy="763525"/>
          </a:xfrm>
        </p:spPr>
        <p:txBody>
          <a:bodyPr>
            <a:normAutofit/>
          </a:bodyPr>
          <a:lstStyle/>
          <a:p>
            <a:pPr algn="r" rtl="1"/>
            <a:r>
              <a:rPr lang="fa-IR" dirty="0"/>
              <a:t>درخـت کـاکـائو (</a:t>
            </a:r>
            <a:r>
              <a:rPr lang="en-US" dirty="0"/>
              <a:t>CACAO </a:t>
            </a:r>
            <a:r>
              <a:rPr lang="en-US" dirty="0" smtClean="0"/>
              <a:t>TRE</a:t>
            </a:r>
            <a:r>
              <a:rPr lang="fa-IR" dirty="0" smtClean="0"/>
              <a:t>)</a:t>
            </a:r>
            <a:endParaRPr lang="en-US" dirty="0"/>
          </a:p>
        </p:txBody>
      </p:sp>
      <p:sp>
        <p:nvSpPr>
          <p:cNvPr id="3" name="Content Placeholder 2"/>
          <p:cNvSpPr>
            <a:spLocks noGrp="1"/>
          </p:cNvSpPr>
          <p:nvPr>
            <p:ph idx="1"/>
          </p:nvPr>
        </p:nvSpPr>
        <p:spPr>
          <a:xfrm>
            <a:off x="1059785" y="1749245"/>
            <a:ext cx="7739219" cy="4581150"/>
          </a:xfrm>
        </p:spPr>
        <p:txBody>
          <a:bodyPr>
            <a:normAutofit fontScale="92500" lnSpcReduction="10000"/>
          </a:bodyPr>
          <a:lstStyle/>
          <a:p>
            <a:pPr algn="just" rtl="1"/>
            <a:r>
              <a:rPr lang="fa-IR" sz="2400" dirty="0"/>
              <a:t>دانه های کاکائو از لحاظ </a:t>
            </a:r>
            <a:r>
              <a:rPr lang="fa-IR" sz="2400" dirty="0" smtClean="0"/>
              <a:t>کیفیت </a:t>
            </a:r>
            <a:r>
              <a:rPr lang="fa-IR" sz="2400" dirty="0"/>
              <a:t>به ۳ دسته تقسیم میگردند</a:t>
            </a:r>
            <a:r>
              <a:rPr lang="fa-IR" sz="2400" dirty="0" smtClean="0"/>
              <a:t>:</a:t>
            </a:r>
          </a:p>
          <a:p>
            <a:pPr algn="just" rtl="1"/>
            <a:r>
              <a:rPr lang="en-US" sz="2400" dirty="0" smtClean="0"/>
              <a:t>CRIOLLO </a:t>
            </a:r>
            <a:r>
              <a:rPr lang="fa-IR" sz="2400" dirty="0" smtClean="0"/>
              <a:t> :دانه </a:t>
            </a:r>
            <a:r>
              <a:rPr lang="fa-IR" sz="2400" dirty="0"/>
              <a:t>های کریولو گرانقیمت ترین، کمیاب ترین و بهترین نوع از دانه کاکائو میباشد</a:t>
            </a:r>
            <a:r>
              <a:rPr lang="fa-IR" sz="2400" dirty="0" smtClean="0"/>
              <a:t>.</a:t>
            </a:r>
          </a:p>
          <a:p>
            <a:pPr algn="just" rtl="1"/>
            <a:endParaRPr lang="fa-IR" sz="2400" dirty="0"/>
          </a:p>
          <a:p>
            <a:pPr algn="just" rtl="1"/>
            <a:endParaRPr lang="fa-IR" sz="2400" dirty="0" smtClean="0"/>
          </a:p>
          <a:p>
            <a:pPr algn="just" rtl="1"/>
            <a:endParaRPr lang="fa-IR" sz="2400" dirty="0" smtClean="0"/>
          </a:p>
          <a:p>
            <a:pPr algn="just" rtl="1"/>
            <a:endParaRPr lang="fa-IR" sz="2400" dirty="0"/>
          </a:p>
          <a:p>
            <a:pPr algn="just" rtl="1"/>
            <a:endParaRPr lang="fa-IR" sz="2400" dirty="0" smtClean="0"/>
          </a:p>
          <a:p>
            <a:pPr algn="just" rtl="1"/>
            <a:r>
              <a:rPr lang="en-US" sz="2400" dirty="0" smtClean="0"/>
              <a:t>FORASTERO </a:t>
            </a:r>
            <a:r>
              <a:rPr lang="fa-IR" sz="2400" dirty="0" smtClean="0"/>
              <a:t> :دانـه </a:t>
            </a:r>
            <a:r>
              <a:rPr lang="fa-IR" sz="2400" dirty="0"/>
              <a:t>های فـوراسترو سخت تر از کریولو بوده و %۸۰ کاکائو جهان را به خود اختصاص میدهد.</a:t>
            </a:r>
          </a:p>
          <a:p>
            <a:pPr algn="just" rtl="1"/>
            <a:r>
              <a:rPr lang="en-US" sz="2400" dirty="0" smtClean="0"/>
              <a:t>TRINITRIO</a:t>
            </a:r>
            <a:r>
              <a:rPr lang="fa-IR" sz="2400" dirty="0" smtClean="0"/>
              <a:t> :دانه </a:t>
            </a:r>
            <a:r>
              <a:rPr lang="fa-IR" sz="2400" dirty="0"/>
              <a:t>های تریـنیتریو نــوع پـیوندی دو دانه فــــوق میباشد. %</a:t>
            </a:r>
            <a:r>
              <a:rPr lang="fa-IR" sz="2400" dirty="0" smtClean="0"/>
              <a:t>۱۵ </a:t>
            </a:r>
            <a:r>
              <a:rPr lang="fa-IR" sz="2400" dirty="0"/>
              <a:t>کل کاکائو جهان را به خود اختصاص میدهد.</a:t>
            </a:r>
          </a:p>
          <a:p>
            <a:pPr algn="just" rtl="1"/>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671" y="2818180"/>
            <a:ext cx="5650085" cy="1800225"/>
          </a:xfrm>
          <a:prstGeom prst="rect">
            <a:avLst/>
          </a:prstGeom>
        </p:spPr>
      </p:pic>
    </p:spTree>
    <p:extLst>
      <p:ext uri="{BB962C8B-B14F-4D97-AF65-F5344CB8AC3E}">
        <p14:creationId xmlns:p14="http://schemas.microsoft.com/office/powerpoint/2010/main" val="2788564976"/>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ترکیبات شکلات</a:t>
            </a:r>
            <a:br>
              <a:rPr lang="fa-IR" dirty="0"/>
            </a:br>
            <a:endParaRPr lang="en-US" dirty="0"/>
          </a:p>
        </p:txBody>
      </p:sp>
      <p:sp>
        <p:nvSpPr>
          <p:cNvPr id="3" name="Content Placeholder 2"/>
          <p:cNvSpPr>
            <a:spLocks noGrp="1"/>
          </p:cNvSpPr>
          <p:nvPr>
            <p:ph idx="1"/>
          </p:nvPr>
        </p:nvSpPr>
        <p:spPr>
          <a:xfrm>
            <a:off x="1059786" y="1596541"/>
            <a:ext cx="8030322" cy="3289136"/>
          </a:xfrm>
        </p:spPr>
        <p:txBody>
          <a:bodyPr>
            <a:noAutofit/>
          </a:bodyPr>
          <a:lstStyle/>
          <a:p>
            <a:pPr algn="just" rtl="1"/>
            <a:r>
              <a:rPr lang="fa-IR" sz="2200" dirty="0"/>
              <a:t>شکلات مخلوطی از دانه های برشته کاکائو و ذرات فوق العاده ریز شکر با یا بدون کره کاکائو است.</a:t>
            </a:r>
          </a:p>
          <a:p>
            <a:pPr algn="just" rtl="1"/>
            <a:r>
              <a:rPr lang="fa-IR" sz="2200" dirty="0"/>
              <a:t>کره کاکائو، چربی است که به طور طبیعی در دانه کاکائو وجود داشته و بسته به محل رویش و درجه رسیدن دانه می تواند تا 58% نیز برسد.</a:t>
            </a:r>
          </a:p>
          <a:p>
            <a:pPr algn="just" rtl="1"/>
            <a:r>
              <a:rPr lang="fa-IR" sz="2200" dirty="0"/>
              <a:t>دانه کاکائو حاوی بیش از 400 ترکیب است. در میان این ترکیبات می توان از فیبر خام، نمک های مصرفی، کافئین، تئوبرومین </a:t>
            </a:r>
            <a:r>
              <a:rPr lang="fa-IR" sz="2200" dirty="0" smtClean="0"/>
              <a:t>که </a:t>
            </a:r>
            <a:r>
              <a:rPr lang="fa-IR" sz="2200" dirty="0"/>
              <a:t>هردو محرک می </a:t>
            </a:r>
            <a:r>
              <a:rPr lang="fa-IR" sz="2200" dirty="0" smtClean="0"/>
              <a:t>باشند </a:t>
            </a:r>
            <a:r>
              <a:rPr lang="fa-IR" sz="2200" dirty="0"/>
              <a:t>و نشاسته نام برد</a:t>
            </a:r>
            <a:r>
              <a:rPr lang="fa-IR" sz="2200" dirty="0" smtClean="0"/>
              <a:t>.</a:t>
            </a:r>
          </a:p>
          <a:p>
            <a:pPr algn="just" rtl="1"/>
            <a:r>
              <a:rPr lang="fa-IR" sz="2200" dirty="0"/>
              <a:t>این دو ترکیب در طعم تلخ کاکائو نیز نقش دارند.دانه کاکائو همچنین حاوی تیرآمین و فتیل اتیل آمین می باشد که هر دوی این مواد باعث هوشیاری بیشتر می شود.</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86" y="4956050"/>
            <a:ext cx="7787954" cy="1900513"/>
          </a:xfrm>
          <a:prstGeom prst="rect">
            <a:avLst/>
          </a:prstGeom>
        </p:spPr>
      </p:pic>
    </p:spTree>
    <p:extLst>
      <p:ext uri="{BB962C8B-B14F-4D97-AF65-F5344CB8AC3E}">
        <p14:creationId xmlns:p14="http://schemas.microsoft.com/office/powerpoint/2010/main" val="709993209"/>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69996"/>
            <a:ext cx="7940659" cy="1068935"/>
          </a:xfrm>
        </p:spPr>
        <p:txBody>
          <a:bodyPr>
            <a:normAutofit fontScale="90000"/>
          </a:bodyPr>
          <a:lstStyle/>
          <a:p>
            <a:pPr algn="r" rtl="1"/>
            <a:r>
              <a:rPr lang="fa-IR" dirty="0"/>
              <a:t>انواع شکلات</a:t>
            </a:r>
            <a:br>
              <a:rPr lang="fa-IR" dirty="0"/>
            </a:br>
            <a:endParaRPr lang="en-US" dirty="0"/>
          </a:p>
        </p:txBody>
      </p:sp>
      <p:sp>
        <p:nvSpPr>
          <p:cNvPr id="3" name="Content Placeholder 2"/>
          <p:cNvSpPr>
            <a:spLocks noGrp="1"/>
          </p:cNvSpPr>
          <p:nvPr>
            <p:ph idx="1"/>
          </p:nvPr>
        </p:nvSpPr>
        <p:spPr/>
        <p:txBody>
          <a:bodyPr>
            <a:normAutofit/>
          </a:bodyPr>
          <a:lstStyle/>
          <a:p>
            <a:pPr algn="r" rtl="1"/>
            <a:r>
              <a:rPr lang="fa-IR" sz="2200" dirty="0" smtClean="0"/>
              <a:t>شکلات </a:t>
            </a:r>
            <a:r>
              <a:rPr lang="fa-IR" sz="2200" dirty="0"/>
              <a:t>ساده (شکلات تیره</a:t>
            </a:r>
            <a:r>
              <a:rPr lang="fa-IR" sz="2200" dirty="0" smtClean="0"/>
              <a:t>)</a:t>
            </a:r>
          </a:p>
          <a:p>
            <a:pPr algn="r" rtl="1"/>
            <a:endParaRPr lang="fa-IR" sz="2200" dirty="0" smtClean="0"/>
          </a:p>
          <a:p>
            <a:pPr algn="r" rtl="1"/>
            <a:r>
              <a:rPr lang="fa-IR" sz="2200" dirty="0"/>
              <a:t>شکلات </a:t>
            </a:r>
            <a:r>
              <a:rPr lang="fa-IR" sz="2200" dirty="0" smtClean="0"/>
              <a:t>شیر</a:t>
            </a:r>
          </a:p>
          <a:p>
            <a:pPr algn="r" rtl="1"/>
            <a:endParaRPr lang="fa-IR" sz="2200" dirty="0" smtClean="0"/>
          </a:p>
          <a:p>
            <a:pPr algn="r" rtl="1"/>
            <a:r>
              <a:rPr lang="fa-IR" sz="2200" dirty="0"/>
              <a:t>شکلات </a:t>
            </a:r>
            <a:r>
              <a:rPr lang="en-US" sz="2200" dirty="0"/>
              <a:t>Couverture </a:t>
            </a:r>
            <a:r>
              <a:rPr lang="fa-IR" sz="2200" dirty="0"/>
              <a:t>یا شکلات </a:t>
            </a:r>
            <a:r>
              <a:rPr lang="fa-IR" sz="2200" dirty="0" smtClean="0"/>
              <a:t>روکش</a:t>
            </a:r>
          </a:p>
          <a:p>
            <a:pPr algn="r" rtl="1"/>
            <a:endParaRPr lang="fa-IR" sz="2200" dirty="0" smtClean="0"/>
          </a:p>
          <a:p>
            <a:pPr algn="r" rtl="1"/>
            <a:r>
              <a:rPr lang="fa-IR" sz="2200" dirty="0"/>
              <a:t>شکلات تیره (تلخ</a:t>
            </a:r>
            <a:r>
              <a:rPr lang="fa-IR" sz="2200" dirty="0" smtClean="0"/>
              <a:t>)</a:t>
            </a:r>
          </a:p>
          <a:p>
            <a:pPr algn="r" rtl="1"/>
            <a:endParaRPr lang="fa-IR" sz="2200" dirty="0" smtClean="0"/>
          </a:p>
          <a:p>
            <a:pPr algn="r" rtl="1"/>
            <a:r>
              <a:rPr lang="fa-IR" sz="2200" dirty="0"/>
              <a:t>شکلات </a:t>
            </a:r>
            <a:r>
              <a:rPr lang="fa-IR" sz="2200" dirty="0" smtClean="0"/>
              <a:t>سفید</a:t>
            </a:r>
          </a:p>
          <a:p>
            <a:pPr algn="r" rtl="1"/>
            <a:endParaRPr lang="fa-IR" sz="2200" dirty="0" smtClean="0"/>
          </a:p>
          <a:p>
            <a:pPr algn="r" rtl="1"/>
            <a:r>
              <a:rPr lang="fa-IR" sz="2200" dirty="0"/>
              <a:t>شکلات های بدون قند</a:t>
            </a:r>
            <a:endParaRPr lang="en-US" sz="2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1638931"/>
            <a:ext cx="4275740" cy="5032294"/>
          </a:xfrm>
          <a:prstGeom prst="rect">
            <a:avLst/>
          </a:prstGeom>
        </p:spPr>
      </p:pic>
    </p:spTree>
    <p:extLst>
      <p:ext uri="{BB962C8B-B14F-4D97-AF65-F5344CB8AC3E}">
        <p14:creationId xmlns:p14="http://schemas.microsoft.com/office/powerpoint/2010/main" val="1835433980"/>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circle(in)">
                                      <p:cBhvr>
                                        <p:cTn id="3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فرآیند </a:t>
            </a:r>
            <a:r>
              <a:rPr lang="fa-IR" dirty="0" smtClean="0"/>
              <a:t>تولید شکلات </a:t>
            </a:r>
            <a:r>
              <a:rPr lang="fa-IR" dirty="0"/>
              <a:t/>
            </a:r>
            <a:br>
              <a:rPr lang="fa-IR" dirty="0"/>
            </a:br>
            <a:endParaRPr lang="en-US" dirty="0"/>
          </a:p>
        </p:txBody>
      </p:sp>
      <p:sp>
        <p:nvSpPr>
          <p:cNvPr id="3" name="Content Placeholder 2"/>
          <p:cNvSpPr>
            <a:spLocks noGrp="1"/>
          </p:cNvSpPr>
          <p:nvPr>
            <p:ph idx="1"/>
          </p:nvPr>
        </p:nvSpPr>
        <p:spPr>
          <a:xfrm>
            <a:off x="3044950" y="1596540"/>
            <a:ext cx="5802790" cy="5261460"/>
          </a:xfrm>
        </p:spPr>
        <p:txBody>
          <a:bodyPr>
            <a:normAutofit fontScale="85000" lnSpcReduction="20000"/>
          </a:bodyPr>
          <a:lstStyle/>
          <a:p>
            <a:pPr marL="0" indent="0" algn="r" rtl="1">
              <a:buNone/>
            </a:pPr>
            <a:r>
              <a:rPr lang="fa-IR" sz="2400" dirty="0" smtClean="0"/>
              <a:t>در </a:t>
            </a:r>
            <a:r>
              <a:rPr lang="fa-IR" sz="2400" dirty="0"/>
              <a:t>کارخانه شکلات و کاکائوسازی، دانه های کاکائو را طی مراحل زیر به شکلات، </a:t>
            </a:r>
            <a:r>
              <a:rPr lang="fa-IR" sz="2400" dirty="0" smtClean="0"/>
              <a:t>  </a:t>
            </a:r>
            <a:r>
              <a:rPr lang="fa-IR" sz="2400" dirty="0"/>
              <a:t>پودر و کره کاکائو تبدیل می نمایند:</a:t>
            </a:r>
          </a:p>
          <a:p>
            <a:pPr marL="0" indent="0" algn="r" rtl="1">
              <a:buNone/>
            </a:pPr>
            <a:endParaRPr lang="fa-IR" sz="2400" dirty="0"/>
          </a:p>
          <a:p>
            <a:pPr algn="r" rtl="1"/>
            <a:r>
              <a:rPr lang="fa-IR" sz="2400" dirty="0" smtClean="0"/>
              <a:t>انتخاب </a:t>
            </a:r>
            <a:r>
              <a:rPr lang="fa-IR" sz="2400" dirty="0"/>
              <a:t>گونه</a:t>
            </a:r>
          </a:p>
          <a:p>
            <a:pPr algn="r" rtl="1"/>
            <a:r>
              <a:rPr lang="fa-IR" sz="2400" dirty="0" smtClean="0"/>
              <a:t>تمیزکردن </a:t>
            </a:r>
            <a:r>
              <a:rPr lang="fa-IR" sz="2400" dirty="0"/>
              <a:t>و شستشوی دانه ها (</a:t>
            </a:r>
            <a:r>
              <a:rPr lang="en-US" sz="2400" dirty="0"/>
              <a:t>Bean </a:t>
            </a:r>
            <a:r>
              <a:rPr lang="en-US" sz="2400" dirty="0" smtClean="0"/>
              <a:t>Cleaning</a:t>
            </a:r>
            <a:r>
              <a:rPr lang="fa-IR" sz="2400" dirty="0" smtClean="0"/>
              <a:t>)</a:t>
            </a:r>
            <a:endParaRPr lang="en-US" sz="2400" dirty="0"/>
          </a:p>
          <a:p>
            <a:pPr algn="r" rtl="1"/>
            <a:r>
              <a:rPr lang="fa-IR" sz="2400" dirty="0" smtClean="0"/>
              <a:t>تخمیر </a:t>
            </a:r>
            <a:r>
              <a:rPr lang="fa-IR" sz="2400" dirty="0"/>
              <a:t>دانه</a:t>
            </a:r>
          </a:p>
          <a:p>
            <a:pPr algn="r" rtl="1"/>
            <a:r>
              <a:rPr lang="fa-IR" sz="2400" dirty="0" smtClean="0"/>
              <a:t>بو </a:t>
            </a:r>
            <a:r>
              <a:rPr lang="fa-IR" sz="2400" dirty="0"/>
              <a:t>دادن (</a:t>
            </a:r>
            <a:r>
              <a:rPr lang="en-US" sz="2400" dirty="0" smtClean="0"/>
              <a:t>Roasting</a:t>
            </a:r>
            <a:r>
              <a:rPr lang="fa-IR" sz="2400" dirty="0" smtClean="0"/>
              <a:t>)</a:t>
            </a:r>
            <a:endParaRPr lang="en-US" sz="2400" dirty="0"/>
          </a:p>
          <a:p>
            <a:pPr algn="r" rtl="1"/>
            <a:r>
              <a:rPr lang="fa-IR" sz="2400" dirty="0" smtClean="0"/>
              <a:t>جداکردن </a:t>
            </a:r>
            <a:r>
              <a:rPr lang="fa-IR" sz="2400" dirty="0"/>
              <a:t>پوسته از دانه (</a:t>
            </a:r>
            <a:r>
              <a:rPr lang="en-US" sz="2400" dirty="0" smtClean="0"/>
              <a:t>Winnowing</a:t>
            </a:r>
            <a:r>
              <a:rPr lang="fa-IR" sz="2400" dirty="0" smtClean="0"/>
              <a:t>)</a:t>
            </a:r>
            <a:endParaRPr lang="en-US" sz="2400" dirty="0"/>
          </a:p>
          <a:p>
            <a:pPr algn="r" rtl="1"/>
            <a:r>
              <a:rPr lang="fa-IR" sz="2400" dirty="0" smtClean="0"/>
              <a:t>آسیاب </a:t>
            </a:r>
            <a:r>
              <a:rPr lang="fa-IR" sz="2400" dirty="0"/>
              <a:t>کردن دانه (</a:t>
            </a:r>
            <a:r>
              <a:rPr lang="en-US" sz="2400" dirty="0" smtClean="0"/>
              <a:t>Milling</a:t>
            </a:r>
            <a:r>
              <a:rPr lang="fa-IR" sz="2400" dirty="0" smtClean="0"/>
              <a:t>)</a:t>
            </a:r>
            <a:endParaRPr lang="en-US" sz="2400" dirty="0"/>
          </a:p>
          <a:p>
            <a:pPr algn="r" rtl="1"/>
            <a:r>
              <a:rPr lang="fa-IR" sz="2400" dirty="0" smtClean="0"/>
              <a:t>جدا </a:t>
            </a:r>
            <a:r>
              <a:rPr lang="fa-IR" sz="2400" dirty="0"/>
              <a:t>کردن پودر کاکائو از کره کاکائو</a:t>
            </a:r>
          </a:p>
          <a:p>
            <a:pPr algn="r" rtl="1"/>
            <a:r>
              <a:rPr lang="fa-IR" sz="2400" dirty="0" smtClean="0"/>
              <a:t>مخلوط </a:t>
            </a:r>
            <a:r>
              <a:rPr lang="fa-IR" sz="2400" dirty="0"/>
              <a:t>کردن مواد اولیه</a:t>
            </a:r>
          </a:p>
          <a:p>
            <a:pPr algn="r" rtl="1"/>
            <a:r>
              <a:rPr lang="fa-IR" sz="2400" dirty="0" smtClean="0"/>
              <a:t>یکنواخت </a:t>
            </a:r>
            <a:r>
              <a:rPr lang="fa-IR" sz="2400" dirty="0"/>
              <a:t>کردن و کاهش اندازه ذرات در مخلوط مواد اولیه</a:t>
            </a:r>
          </a:p>
          <a:p>
            <a:pPr algn="r" rtl="1"/>
            <a:r>
              <a:rPr lang="fa-IR" sz="2400" dirty="0" smtClean="0"/>
              <a:t>حذف </a:t>
            </a:r>
            <a:r>
              <a:rPr lang="fa-IR" sz="2400" dirty="0"/>
              <a:t>اسید استیک و ایجاد تغییرات مطلوب در ویسکوزیته، رنگ، اندازه ذرات</a:t>
            </a:r>
          </a:p>
          <a:p>
            <a:pPr algn="r" rtl="1"/>
            <a:r>
              <a:rPr lang="fa-IR" sz="2400" dirty="0" smtClean="0"/>
              <a:t>تمپرینگ </a:t>
            </a:r>
            <a:r>
              <a:rPr lang="fa-IR" sz="2400" dirty="0"/>
              <a:t>(</a:t>
            </a:r>
            <a:r>
              <a:rPr lang="en-US" sz="2400" dirty="0" smtClean="0"/>
              <a:t>Tempering</a:t>
            </a:r>
            <a:r>
              <a:rPr lang="fa-IR" sz="2400" dirty="0" smtClean="0"/>
              <a:t>)</a:t>
            </a:r>
          </a:p>
          <a:p>
            <a:pPr algn="r" rtl="1"/>
            <a:r>
              <a:rPr lang="fa-IR" sz="2400" dirty="0" smtClean="0"/>
              <a:t>قالب </a:t>
            </a:r>
            <a:r>
              <a:rPr lang="fa-IR" sz="2400" dirty="0"/>
              <a:t>گیری شکلات</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1950"/>
            <a:ext cx="3054099" cy="4428445"/>
          </a:xfrm>
          <a:prstGeom prst="rect">
            <a:avLst/>
          </a:prstGeom>
        </p:spPr>
      </p:pic>
    </p:spTree>
    <p:extLst>
      <p:ext uri="{BB962C8B-B14F-4D97-AF65-F5344CB8AC3E}">
        <p14:creationId xmlns:p14="http://schemas.microsoft.com/office/powerpoint/2010/main" val="1382158938"/>
      </p:ext>
    </p:extLst>
  </p:cSld>
  <p:clrMapOvr>
    <a:masterClrMapping/>
  </p:clrMapOvr>
  <mc:AlternateContent xmlns:mc="http://schemas.openxmlformats.org/markup-compatibility/2006">
    <mc:Choice xmlns:p14="http://schemas.microsoft.com/office/powerpoint/2010/main" Requires="p14">
      <p:transition p14:dur="10">
        <p:wipe/>
        <p:sndAc>
          <p:stSnd>
            <p:snd r:embed="rId2" name="camera.wav"/>
          </p:stSnd>
        </p:sndAc>
      </p:transition>
    </mc:Choice>
    <mc:Fallback>
      <p:transition>
        <p:wip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2" end="2"/>
                                            </p:txEl>
                                          </p:spTgt>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3" end="3"/>
                                            </p:txEl>
                                          </p:spTgt>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childTnLst>
                          </p:cTn>
                        </p:par>
                        <p:par>
                          <p:cTn id="29" fill="hold">
                            <p:stCondLst>
                              <p:cond delay="3500"/>
                            </p:stCondLst>
                            <p:childTnLst>
                              <p:par>
                                <p:cTn id="30" presetID="31"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5" end="5"/>
                                            </p:txEl>
                                          </p:spTgt>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7" end="7"/>
                                            </p:txEl>
                                          </p:spTgt>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8" end="8"/>
                                            </p:txEl>
                                          </p:spTgt>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p:cTn id="60"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9" end="9"/>
                                            </p:txEl>
                                          </p:spTgt>
                                        </p:tgtEl>
                                      </p:cBhvr>
                                    </p:animEffect>
                                  </p:childTnLst>
                                </p:cTn>
                              </p:par>
                            </p:childTnLst>
                          </p:cTn>
                        </p:par>
                        <p:par>
                          <p:cTn id="64" fill="hold">
                            <p:stCondLst>
                              <p:cond delay="8500"/>
                            </p:stCondLst>
                            <p:childTnLst>
                              <p:par>
                                <p:cTn id="65" presetID="31"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par>
                          <p:cTn id="71" fill="hold">
                            <p:stCondLst>
                              <p:cond delay="9500"/>
                            </p:stCondLst>
                            <p:childTnLst>
                              <p:par>
                                <p:cTn id="72" presetID="31" presetClass="entr" presetSubtype="0" fill="hold" nodeType="after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 calcmode="lin" valueType="num">
                                      <p:cBhvr>
                                        <p:cTn id="74"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5"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76"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7" dur="1000"/>
                                        <p:tgtEl>
                                          <p:spTgt spid="3">
                                            <p:txEl>
                                              <p:pRg st="11" end="11"/>
                                            </p:txEl>
                                          </p:spTgt>
                                        </p:tgtEl>
                                      </p:cBhvr>
                                    </p:animEffect>
                                  </p:childTnLst>
                                </p:cTn>
                              </p:par>
                            </p:childTnLst>
                          </p:cTn>
                        </p:par>
                        <p:par>
                          <p:cTn id="78" fill="hold">
                            <p:stCondLst>
                              <p:cond delay="10500"/>
                            </p:stCondLst>
                            <p:childTnLst>
                              <p:par>
                                <p:cTn id="79" presetID="31" presetClass="entr" presetSubtype="0" fill="hold" nodeType="after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 calcmode="lin" valueType="num">
                                      <p:cBhvr>
                                        <p:cTn id="81"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2"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3"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84" dur="1000"/>
                                        <p:tgtEl>
                                          <p:spTgt spid="3">
                                            <p:txEl>
                                              <p:pRg st="12" end="12"/>
                                            </p:txEl>
                                          </p:spTgt>
                                        </p:tgtEl>
                                      </p:cBhvr>
                                    </p:animEffect>
                                  </p:childTnLst>
                                </p:cTn>
                              </p:par>
                            </p:childTnLst>
                          </p:cTn>
                        </p:par>
                        <p:par>
                          <p:cTn id="85" fill="hold">
                            <p:stCondLst>
                              <p:cond delay="11500"/>
                            </p:stCondLst>
                            <p:childTnLst>
                              <p:par>
                                <p:cTn id="86" presetID="31" presetClass="entr" presetSubtype="0" fill="hold" nodeType="afterEffect">
                                  <p:stCondLst>
                                    <p:cond delay="0"/>
                                  </p:stCondLst>
                                  <p:childTnLst>
                                    <p:set>
                                      <p:cBhvr>
                                        <p:cTn id="87" dur="1" fill="hold">
                                          <p:stCondLst>
                                            <p:cond delay="0"/>
                                          </p:stCondLst>
                                        </p:cTn>
                                        <p:tgtEl>
                                          <p:spTgt spid="3">
                                            <p:txEl>
                                              <p:pRg st="13" end="13"/>
                                            </p:txEl>
                                          </p:spTgt>
                                        </p:tgtEl>
                                        <p:attrNameLst>
                                          <p:attrName>style.visibility</p:attrName>
                                        </p:attrNameLst>
                                      </p:cBhvr>
                                      <p:to>
                                        <p:strVal val="visible"/>
                                      </p:to>
                                    </p:set>
                                    <p:anim calcmode="lin" valueType="num">
                                      <p:cBhvr>
                                        <p:cTn id="88"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9"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0"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91"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9BB2CC67-8A95-4FC5-AB37-27EDE346FFA0}" vid="{375BE0D3-4761-4A78-B0DE-8B952E94BC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Template>
  <TotalTime>782</TotalTime>
  <Words>857</Words>
  <Application>Microsoft Office PowerPoint</Application>
  <PresentationFormat>On-screen Show (4:3)</PresentationFormat>
  <Paragraphs>84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 Nazanin</vt:lpstr>
      <vt:lpstr>Calibri</vt:lpstr>
      <vt:lpstr>Times New Roman</vt:lpstr>
      <vt:lpstr>Theme4</vt:lpstr>
      <vt:lpstr>شکلات</vt:lpstr>
      <vt:lpstr>فهرست </vt:lpstr>
      <vt:lpstr>مقدمه</vt:lpstr>
      <vt:lpstr>تاریخچه کشف شکلات</vt:lpstr>
      <vt:lpstr>درخـت کـاکـائو (CACAO TRE) </vt:lpstr>
      <vt:lpstr>درخـت کـاکـائو (CACAO TRE)</vt:lpstr>
      <vt:lpstr>ترکیبات شکلات </vt:lpstr>
      <vt:lpstr>انواع شکلات </vt:lpstr>
      <vt:lpstr>فرآیند تولید شکلات  </vt:lpstr>
      <vt:lpstr>خواص تغذیه ای </vt:lpstr>
      <vt:lpstr>واژه نامه شکلات </vt:lpstr>
      <vt:lpstr>واژه نامه شکلات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vahid</cp:lastModifiedBy>
  <cp:revision>131</cp:revision>
  <dcterms:created xsi:type="dcterms:W3CDTF">2013-08-21T19:17:07Z</dcterms:created>
  <dcterms:modified xsi:type="dcterms:W3CDTF">2018-05-08T15:50:46Z</dcterms:modified>
</cp:coreProperties>
</file>